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7" r:id="rId3"/>
    <p:sldId id="260" r:id="rId4"/>
    <p:sldId id="270" r:id="rId5"/>
    <p:sldId id="257" r:id="rId6"/>
    <p:sldId id="259" r:id="rId7"/>
    <p:sldId id="258" r:id="rId8"/>
    <p:sldId id="269" r:id="rId9"/>
    <p:sldId id="261" r:id="rId10"/>
    <p:sldId id="262" r:id="rId11"/>
    <p:sldId id="264" r:id="rId12"/>
    <p:sldId id="263" r:id="rId13"/>
    <p:sldId id="265" r:id="rId14"/>
    <p:sldId id="266" r:id="rId15"/>
    <p:sldId id="268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93"/>
    <p:restoredTop sz="93871"/>
  </p:normalViewPr>
  <p:slideViewPr>
    <p:cSldViewPr snapToGrid="0" snapToObjects="1">
      <p:cViewPr varScale="1">
        <p:scale>
          <a:sx n="93" d="100"/>
          <a:sy n="93" d="100"/>
        </p:scale>
        <p:origin x="248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3" d="100"/>
          <a:sy n="93" d="100"/>
        </p:scale>
        <p:origin x="3784" y="22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506634-8233-4947-806D-521973D9DBE9}" type="datetimeFigureOut">
              <a:rPr kumimoji="1" lang="zh-CN" altLang="en-US" smtClean="0"/>
              <a:t>2020/5/13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F7A3B0-A980-ED42-8397-5231D7F89D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59290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D0D547-1301-2043-8EEA-57DDCDD52F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D02E81C-7767-2B4B-9374-26B23F3C2F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37633A-5BB0-FD49-BF5D-F48BC5C41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0326-EBC3-4849-9AB2-870BF9DAD9AF}" type="datetimeFigureOut">
              <a:rPr kumimoji="1" lang="zh-CN" altLang="en-US" smtClean="0"/>
              <a:t>2020/5/13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B07BCB-4896-D04D-B277-C71908D32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6A5E7B-8596-FE4F-9C70-9F45E9122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15BB1-ABAB-984F-A8D5-AAE03CC07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4605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10C407-7AD2-6048-B667-DEE93E8D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4BEE974-DB00-DD46-9BC8-DA87816916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B45895-D296-5D42-85DA-EC596365C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0326-EBC3-4849-9AB2-870BF9DAD9AF}" type="datetimeFigureOut">
              <a:rPr kumimoji="1" lang="zh-CN" altLang="en-US" smtClean="0"/>
              <a:t>2020/5/13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692855-12F6-6141-93E8-CE1FE8E5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A8909B-8CBD-4E4E-B226-9011916F2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15BB1-ABAB-984F-A8D5-AAE03CC07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8533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1C6314F-37C9-E845-94E4-59687C7F4C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D86E045-B3F5-8542-AC72-35591DE8EF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072EFDA-737F-F249-B99E-BFEFBC78C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0326-EBC3-4849-9AB2-870BF9DAD9AF}" type="datetimeFigureOut">
              <a:rPr kumimoji="1" lang="zh-CN" altLang="en-US" smtClean="0"/>
              <a:t>2020/5/13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E28605-C652-9E4D-BFF6-714067357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C196BA-E80A-BF48-A2FC-3BFD68CA9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15BB1-ABAB-984F-A8D5-AAE03CC07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70163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326300-0DBD-BA46-8925-4554C3C42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14422C-87EA-294E-B79C-0BEF17F70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D7A839-C3AE-7643-94C5-3C6D80F90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0326-EBC3-4849-9AB2-870BF9DAD9AF}" type="datetimeFigureOut">
              <a:rPr kumimoji="1" lang="zh-CN" altLang="en-US" smtClean="0"/>
              <a:t>2020/5/13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B3582B-08C7-7041-959B-DB1B0F5BA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CC2C61-1E84-4244-8E28-17C418E3A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15BB1-ABAB-984F-A8D5-AAE03CC07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8670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7D0A24-C872-D24A-A2AF-6E922C916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CAC7674-86E4-9840-B0D3-87FDBE73C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D1BC85-022B-DA43-986D-7445FA862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0326-EBC3-4849-9AB2-870BF9DAD9AF}" type="datetimeFigureOut">
              <a:rPr kumimoji="1" lang="zh-CN" altLang="en-US" smtClean="0"/>
              <a:t>2020/5/13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CFB84D-75B5-2D48-9457-3B4FD7CD3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A79D5A-21AE-C746-A7DC-32C76BB6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15BB1-ABAB-984F-A8D5-AAE03CC07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2384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CAA611-385F-CD4E-8149-D28D1E0F9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0829E5D-9B05-EA48-9991-9090C5D1AB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3972F25-42DF-F34A-92C8-AA0966E716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2667D81-B164-4F45-B481-6017DD3D8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0326-EBC3-4849-9AB2-870BF9DAD9AF}" type="datetimeFigureOut">
              <a:rPr kumimoji="1" lang="zh-CN" altLang="en-US" smtClean="0"/>
              <a:t>2020/5/13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924BD9C-9436-F740-AB17-7B0958EBA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938264B-5A9F-2E43-B964-8AC64BA3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15BB1-ABAB-984F-A8D5-AAE03CC07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36645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1E49E8-9042-A94C-8105-BE1FED929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90D8C0C-C40E-5A4E-9123-3B4D9BA6F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AEDA9B4-E905-2748-913F-501AD53D57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7A8EF62-69ED-2843-A1EC-58901B61DD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4F29DC5-23F9-634C-AA3A-5C6219CFE3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1F78A26-F6E4-7C48-915D-3E0615365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0326-EBC3-4849-9AB2-870BF9DAD9AF}" type="datetimeFigureOut">
              <a:rPr kumimoji="1" lang="zh-CN" altLang="en-US" smtClean="0"/>
              <a:t>2020/5/13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6C4FD08-DC8F-BB47-AB31-4CB4FD1F0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38FC70B-4CD0-1545-B250-A4F0C629A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15BB1-ABAB-984F-A8D5-AAE03CC07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9844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423EB7-5476-CE4C-9F01-4CA0AF6FD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3EDACB1-A125-EA44-B264-1F0007932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0326-EBC3-4849-9AB2-870BF9DAD9AF}" type="datetimeFigureOut">
              <a:rPr kumimoji="1" lang="zh-CN" altLang="en-US" smtClean="0"/>
              <a:t>2020/5/13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5271944-34B7-A14F-9DD7-5C0E749E2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87AEF9B-B263-F842-8A45-E6EEE7AE4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15BB1-ABAB-984F-A8D5-AAE03CC07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66575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E45E52E-ECF0-794A-96E2-311CFB65F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0326-EBC3-4849-9AB2-870BF9DAD9AF}" type="datetimeFigureOut">
              <a:rPr kumimoji="1" lang="zh-CN" altLang="en-US" smtClean="0"/>
              <a:t>2020/5/13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F7C56CC-8EAE-5048-8C4D-D6B91CF41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310A39E-7FBA-8340-B49C-B249731E5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15BB1-ABAB-984F-A8D5-AAE03CC07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5276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07E390-3183-0E4B-8A9C-9049BD964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80C51E-3BC2-1B43-82DE-EC0A34BE6F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217E371-9C2C-6040-A51D-F724DD9227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2CFA786-640B-1142-83D7-CC9CD1BF3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0326-EBC3-4849-9AB2-870BF9DAD9AF}" type="datetimeFigureOut">
              <a:rPr kumimoji="1" lang="zh-CN" altLang="en-US" smtClean="0"/>
              <a:t>2020/5/13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C87FBDA-223D-9B4D-A978-E3CF2374D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C5B7550-AF70-E741-B820-AD5C8B0AA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15BB1-ABAB-984F-A8D5-AAE03CC07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48788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499643-E051-6142-BF2B-F72AA3C42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8DE8EE2-DCC1-FE47-8E81-63A9D5B517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1FFDB8D-682B-D242-ABEA-8A6FEBE9E5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38481F9-7D0C-BB4D-BB0D-0A4EEFA4B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90326-EBC3-4849-9AB2-870BF9DAD9AF}" type="datetimeFigureOut">
              <a:rPr kumimoji="1" lang="zh-CN" altLang="en-US" smtClean="0"/>
              <a:t>2020/5/13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83CE04-50D1-5140-8F2C-5DD4A23A6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56D8D83-A3E0-E64C-8F6B-B3FBED197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15BB1-ABAB-984F-A8D5-AAE03CC07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01816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F1C5978-673E-BD43-B0DD-237728D4A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8CE813C-34FC-D14F-BB33-3F3C13D76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3508F5-CC20-F444-B660-59EF950D9B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9C290326-EBC3-4849-9AB2-870BF9DAD9AF}" type="datetimeFigureOut">
              <a:rPr kumimoji="1" lang="zh-CN" altLang="en-US" smtClean="0"/>
              <a:pPr/>
              <a:t>2020/5/13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F4DCDD-E2D0-EB4A-A471-D86C036270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>
                <a:solidFill>
                  <a:schemeClr val="tx1">
                    <a:tint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C68D00-A90C-B143-8F61-48BE8C2D40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>
                <a:solidFill>
                  <a:schemeClr val="tx1">
                    <a:tint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FB615BB1-ABAB-984F-A8D5-AAE03CC07CDF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4026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1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1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1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1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qiang12qiang12/article/details/81254595" TargetMode="External"/><Relationship Id="rId2" Type="http://schemas.openxmlformats.org/officeDocument/2006/relationships/hyperlink" Target="https://github.com/xjtuerz0/word2vec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D8E595-C458-D748-9752-66D498D886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31967"/>
            <a:ext cx="9144000" cy="2387600"/>
          </a:xfrm>
        </p:spPr>
        <p:txBody>
          <a:bodyPr/>
          <a:lstStyle/>
          <a:p>
            <a:r>
              <a:rPr kumimoji="1" lang="en-US" altLang="zh-CN" dirty="0"/>
              <a:t>Word2Vec</a:t>
            </a:r>
            <a:r>
              <a:rPr kumimoji="1" lang="zh-CN" altLang="en-US" dirty="0"/>
              <a:t>模型原理和实现方法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471ED5A-817E-EA46-A9CE-862F658A98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11642"/>
            <a:ext cx="9144000" cy="1655762"/>
          </a:xfrm>
        </p:spPr>
        <p:txBody>
          <a:bodyPr/>
          <a:lstStyle/>
          <a:p>
            <a:r>
              <a:rPr kumimoji="1" lang="zh-CN" altLang="en-US" dirty="0"/>
              <a:t>汇报人：周玲 吕思雨</a:t>
            </a:r>
          </a:p>
        </p:txBody>
      </p:sp>
    </p:spTree>
    <p:extLst>
      <p:ext uri="{BB962C8B-B14F-4D97-AF65-F5344CB8AC3E}">
        <p14:creationId xmlns:p14="http://schemas.microsoft.com/office/powerpoint/2010/main" val="491511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6A1EA3-287C-E748-8241-F8BEAC725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直接建模的问题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以</a:t>
            </a:r>
            <a:r>
              <a:rPr kumimoji="1" lang="en-US" altLang="zh-CN" dirty="0"/>
              <a:t>Skip-gram</a:t>
            </a:r>
            <a:r>
              <a:rPr kumimoji="1" lang="zh-CN" altLang="en-US" dirty="0"/>
              <a:t>为例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5E773B-9D0A-6E40-A1C5-F8B838A34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85491"/>
          </a:xfrm>
        </p:spPr>
        <p:txBody>
          <a:bodyPr/>
          <a:lstStyle/>
          <a:p>
            <a:r>
              <a:rPr kumimoji="1" lang="zh-CN" altLang="en-US" dirty="0"/>
              <a:t>输入：自然 语言 处理 包含 很多 任务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C5AC94E0-7032-D24F-908E-9171DAF8FFB7}"/>
              </a:ext>
            </a:extLst>
          </p:cNvPr>
          <p:cNvSpPr txBox="1">
            <a:spLocks/>
          </p:cNvSpPr>
          <p:nvPr/>
        </p:nvSpPr>
        <p:spPr>
          <a:xfrm>
            <a:off x="1059426" y="4420583"/>
            <a:ext cx="10515600" cy="8854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存在的问题：求解一个</a:t>
            </a:r>
            <a:r>
              <a:rPr kumimoji="1" lang="en-US" altLang="zh-CN" dirty="0"/>
              <a:t>Length(corpus)</a:t>
            </a:r>
            <a:r>
              <a:rPr kumimoji="1" lang="zh-CN" altLang="en-US" dirty="0"/>
              <a:t>的任务</a:t>
            </a:r>
          </a:p>
        </p:txBody>
      </p:sp>
      <p:graphicFrame>
        <p:nvGraphicFramePr>
          <p:cNvPr id="20" name="表格 19">
            <a:extLst>
              <a:ext uri="{FF2B5EF4-FFF2-40B4-BE49-F238E27FC236}">
                <a16:creationId xmlns:a16="http://schemas.microsoft.com/office/drawing/2014/main" id="{ED4D2924-189A-6C47-928B-1536D5620D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1840554"/>
              </p:ext>
            </p:extLst>
          </p:nvPr>
        </p:nvGraphicFramePr>
        <p:xfrm>
          <a:off x="1312608" y="2926891"/>
          <a:ext cx="7093974" cy="1337685"/>
        </p:xfrm>
        <a:graphic>
          <a:graphicData uri="http://schemas.openxmlformats.org/drawingml/2006/table">
            <a:tbl>
              <a:tblPr firstRow="1" firstCol="1" bandRow="1">
                <a:tableStyleId>{FABFCF23-3B69-468F-B69F-88F6DE6A72F2}</a:tableStyleId>
              </a:tblPr>
              <a:tblGrid>
                <a:gridCol w="1713298">
                  <a:extLst>
                    <a:ext uri="{9D8B030D-6E8A-4147-A177-3AD203B41FA5}">
                      <a16:colId xmlns:a16="http://schemas.microsoft.com/office/drawing/2014/main" val="1944735434"/>
                    </a:ext>
                  </a:extLst>
                </a:gridCol>
                <a:gridCol w="1713298">
                  <a:extLst>
                    <a:ext uri="{9D8B030D-6E8A-4147-A177-3AD203B41FA5}">
                      <a16:colId xmlns:a16="http://schemas.microsoft.com/office/drawing/2014/main" val="1906833263"/>
                    </a:ext>
                  </a:extLst>
                </a:gridCol>
                <a:gridCol w="3667378">
                  <a:extLst>
                    <a:ext uri="{9D8B030D-6E8A-4147-A177-3AD203B41FA5}">
                      <a16:colId xmlns:a16="http://schemas.microsoft.com/office/drawing/2014/main" val="3024822448"/>
                    </a:ext>
                  </a:extLst>
                </a:gridCol>
              </a:tblGrid>
              <a:tr h="267537"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Input1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altLang="zh-CN" sz="1200" kern="100" dirty="0">
                          <a:effectLst/>
                        </a:rPr>
                        <a:t>Target</a:t>
                      </a:r>
                      <a:r>
                        <a:rPr lang="zh-CN" altLang="en-US" sz="1200" kern="100" dirty="0">
                          <a:effectLst/>
                        </a:rPr>
                        <a:t> </a:t>
                      </a:r>
                      <a:r>
                        <a:rPr lang="en-US" altLang="zh-CN" sz="1200" kern="100" dirty="0">
                          <a:effectLst/>
                        </a:rPr>
                        <a:t>word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候选词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83067473"/>
                  </a:ext>
                </a:extLst>
              </a:tr>
              <a:tr h="267537"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自然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语言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语言、</a:t>
                      </a:r>
                      <a:r>
                        <a:rPr lang="zh-CN" sz="1200" kern="100" dirty="0">
                          <a:effectLst/>
                        </a:rPr>
                        <a:t>处理、包含、很多、任务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66577258"/>
                  </a:ext>
                </a:extLst>
              </a:tr>
              <a:tr h="267537"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语言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自然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自然、</a:t>
                      </a:r>
                      <a:r>
                        <a:rPr lang="zh-CN" altLang="en-US" sz="1200" kern="100" dirty="0">
                          <a:effectLst/>
                        </a:rPr>
                        <a:t>处理、</a:t>
                      </a:r>
                      <a:r>
                        <a:rPr lang="zh-CN" sz="1200" kern="100" dirty="0">
                          <a:effectLst/>
                        </a:rPr>
                        <a:t>包含、很多、任务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58514427"/>
                  </a:ext>
                </a:extLst>
              </a:tr>
              <a:tr h="267537"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语言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处理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自然、包含、很多、任务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04173785"/>
                  </a:ext>
                </a:extLst>
              </a:tr>
              <a:tr h="267537"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altLang="zh-CN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…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altLang="zh-CN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…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…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09356577"/>
                  </a:ext>
                </a:extLst>
              </a:tr>
            </a:tbl>
          </a:graphicData>
        </a:graphic>
      </p:graphicFrame>
      <p:sp>
        <p:nvSpPr>
          <p:cNvPr id="6" name="内容占位符 2">
            <a:extLst>
              <a:ext uri="{FF2B5EF4-FFF2-40B4-BE49-F238E27FC236}">
                <a16:creationId xmlns:a16="http://schemas.microsoft.com/office/drawing/2014/main" id="{AF05FBF6-8058-A141-897D-154DD0DEA1BA}"/>
              </a:ext>
            </a:extLst>
          </p:cNvPr>
          <p:cNvSpPr txBox="1">
            <a:spLocks/>
          </p:cNvSpPr>
          <p:nvPr/>
        </p:nvSpPr>
        <p:spPr>
          <a:xfrm>
            <a:off x="838200" y="2268370"/>
            <a:ext cx="10515600" cy="8854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Window</a:t>
            </a:r>
            <a:r>
              <a:rPr kumimoji="1" lang="zh-CN" altLang="en-US" dirty="0"/>
              <a:t> </a:t>
            </a:r>
            <a:r>
              <a:rPr kumimoji="1" lang="en-US" altLang="zh-CN" dirty="0"/>
              <a:t>Size=3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73480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1F51CB-C9CF-2946-92F1-1F642880F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对输入的处理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以</a:t>
            </a:r>
            <a:r>
              <a:rPr kumimoji="1" lang="en-US" altLang="zh-CN" dirty="0"/>
              <a:t>Skip-gram</a:t>
            </a:r>
            <a:r>
              <a:rPr kumimoji="1" lang="zh-CN" altLang="en-US" dirty="0"/>
              <a:t>为例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469C6845-5B68-EB4D-AFAA-EC25800F2B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4045643"/>
              </p:ext>
            </p:extLst>
          </p:nvPr>
        </p:nvGraphicFramePr>
        <p:xfrm>
          <a:off x="1598231" y="2584885"/>
          <a:ext cx="9572443" cy="929510"/>
        </p:xfrm>
        <a:graphic>
          <a:graphicData uri="http://schemas.openxmlformats.org/drawingml/2006/table">
            <a:tbl>
              <a:tblPr firstRow="1" firstCol="1" bandRow="1">
                <a:tableStyleId>{FABFCF23-3B69-468F-B69F-88F6DE6A72F2}</a:tableStyleId>
              </a:tblPr>
              <a:tblGrid>
                <a:gridCol w="2536871">
                  <a:extLst>
                    <a:ext uri="{9D8B030D-6E8A-4147-A177-3AD203B41FA5}">
                      <a16:colId xmlns:a16="http://schemas.microsoft.com/office/drawing/2014/main" val="664921934"/>
                    </a:ext>
                  </a:extLst>
                </a:gridCol>
                <a:gridCol w="1959522">
                  <a:extLst>
                    <a:ext uri="{9D8B030D-6E8A-4147-A177-3AD203B41FA5}">
                      <a16:colId xmlns:a16="http://schemas.microsoft.com/office/drawing/2014/main" val="488889513"/>
                    </a:ext>
                  </a:extLst>
                </a:gridCol>
                <a:gridCol w="2538025">
                  <a:extLst>
                    <a:ext uri="{9D8B030D-6E8A-4147-A177-3AD203B41FA5}">
                      <a16:colId xmlns:a16="http://schemas.microsoft.com/office/drawing/2014/main" val="3389558951"/>
                    </a:ext>
                  </a:extLst>
                </a:gridCol>
                <a:gridCol w="2538025">
                  <a:extLst>
                    <a:ext uri="{9D8B030D-6E8A-4147-A177-3AD203B41FA5}">
                      <a16:colId xmlns:a16="http://schemas.microsoft.com/office/drawing/2014/main" val="3479696730"/>
                    </a:ext>
                  </a:extLst>
                </a:gridCol>
              </a:tblGrid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Input1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Input2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Output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target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12047139"/>
                  </a:ext>
                </a:extLst>
              </a:tr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自然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语言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语言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1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58197846"/>
                  </a:ext>
                </a:extLst>
              </a:tr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语言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自然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自然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1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8091462"/>
                  </a:ext>
                </a:extLst>
              </a:tr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语言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处理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处理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altLang="zh-CN" sz="1200" kern="100" dirty="0">
                          <a:effectLst/>
                        </a:rPr>
                        <a:t>1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98139147"/>
                  </a:ext>
                </a:extLst>
              </a:tr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altLang="zh-CN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…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altLang="zh-CN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…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altLang="zh-CN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…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68084603"/>
                  </a:ext>
                </a:extLst>
              </a:tr>
            </a:tbl>
          </a:graphicData>
        </a:graphic>
      </p:graphicFrame>
      <p:sp>
        <p:nvSpPr>
          <p:cNvPr id="5" name="内容占位符 2">
            <a:extLst>
              <a:ext uri="{FF2B5EF4-FFF2-40B4-BE49-F238E27FC236}">
                <a16:creationId xmlns:a16="http://schemas.microsoft.com/office/drawing/2014/main" id="{DBD2D220-4682-9F42-B1BC-33CC357F61D8}"/>
              </a:ext>
            </a:extLst>
          </p:cNvPr>
          <p:cNvSpPr txBox="1">
            <a:spLocks/>
          </p:cNvSpPr>
          <p:nvPr/>
        </p:nvSpPr>
        <p:spPr>
          <a:xfrm>
            <a:off x="1021326" y="1713682"/>
            <a:ext cx="10515600" cy="8854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解决办法：将输入与输出同时作为输入，计算候选输出的概率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BD177A5D-2CF3-ED40-AFC7-111F59E3A49E}"/>
              </a:ext>
            </a:extLst>
          </p:cNvPr>
          <p:cNvSpPr txBox="1">
            <a:spLocks/>
          </p:cNvSpPr>
          <p:nvPr/>
        </p:nvSpPr>
        <p:spPr>
          <a:xfrm>
            <a:off x="1021326" y="4385598"/>
            <a:ext cx="10515600" cy="8854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存在的问题：标签全为</a:t>
            </a:r>
            <a:r>
              <a:rPr kumimoji="1" lang="en-US" altLang="zh-CN" dirty="0"/>
              <a:t>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7435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6A1EA3-287C-E748-8241-F8BEAC725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负采样模型的引入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以</a:t>
            </a:r>
            <a:r>
              <a:rPr kumimoji="1" lang="en-US" altLang="zh-CN" dirty="0"/>
              <a:t>Skip-gram</a:t>
            </a:r>
            <a:r>
              <a:rPr kumimoji="1" lang="zh-CN" altLang="en-US" dirty="0"/>
              <a:t>为例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5E773B-9D0A-6E40-A1C5-F8B838A34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85491"/>
          </a:xfrm>
        </p:spPr>
        <p:txBody>
          <a:bodyPr/>
          <a:lstStyle/>
          <a:p>
            <a:r>
              <a:rPr kumimoji="1" lang="zh-CN" altLang="en-US" dirty="0"/>
              <a:t>负采样模型：在输入样本中加入负样本（错误的样本）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C5AC94E0-7032-D24F-908E-9171DAF8FFB7}"/>
              </a:ext>
            </a:extLst>
          </p:cNvPr>
          <p:cNvSpPr txBox="1">
            <a:spLocks/>
          </p:cNvSpPr>
          <p:nvPr/>
        </p:nvSpPr>
        <p:spPr>
          <a:xfrm>
            <a:off x="838200" y="4601758"/>
            <a:ext cx="10515600" cy="8854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负样本个数：</a:t>
            </a:r>
            <a:r>
              <a:rPr kumimoji="1" lang="en-US" altLang="zh-CN" dirty="0"/>
              <a:t>3-5</a:t>
            </a:r>
            <a:r>
              <a:rPr kumimoji="1" lang="zh-CN" altLang="en-US" dirty="0"/>
              <a:t>个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858C9DB7-8A08-B64C-9499-C86BF554A4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848386"/>
              </p:ext>
            </p:extLst>
          </p:nvPr>
        </p:nvGraphicFramePr>
        <p:xfrm>
          <a:off x="1613729" y="3174931"/>
          <a:ext cx="9572443" cy="1301314"/>
        </p:xfrm>
        <a:graphic>
          <a:graphicData uri="http://schemas.openxmlformats.org/drawingml/2006/table">
            <a:tbl>
              <a:tblPr firstRow="1" firstCol="1" bandRow="1">
                <a:tableStyleId>{FABFCF23-3B69-468F-B69F-88F6DE6A72F2}</a:tableStyleId>
              </a:tblPr>
              <a:tblGrid>
                <a:gridCol w="2536871">
                  <a:extLst>
                    <a:ext uri="{9D8B030D-6E8A-4147-A177-3AD203B41FA5}">
                      <a16:colId xmlns:a16="http://schemas.microsoft.com/office/drawing/2014/main" val="664921934"/>
                    </a:ext>
                  </a:extLst>
                </a:gridCol>
                <a:gridCol w="1959522">
                  <a:extLst>
                    <a:ext uri="{9D8B030D-6E8A-4147-A177-3AD203B41FA5}">
                      <a16:colId xmlns:a16="http://schemas.microsoft.com/office/drawing/2014/main" val="488889513"/>
                    </a:ext>
                  </a:extLst>
                </a:gridCol>
                <a:gridCol w="2538025">
                  <a:extLst>
                    <a:ext uri="{9D8B030D-6E8A-4147-A177-3AD203B41FA5}">
                      <a16:colId xmlns:a16="http://schemas.microsoft.com/office/drawing/2014/main" val="3389558951"/>
                    </a:ext>
                  </a:extLst>
                </a:gridCol>
                <a:gridCol w="2538025">
                  <a:extLst>
                    <a:ext uri="{9D8B030D-6E8A-4147-A177-3AD203B41FA5}">
                      <a16:colId xmlns:a16="http://schemas.microsoft.com/office/drawing/2014/main" val="3479696730"/>
                    </a:ext>
                  </a:extLst>
                </a:gridCol>
              </a:tblGrid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Input1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Input2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Output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target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12047139"/>
                  </a:ext>
                </a:extLst>
              </a:tr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自然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语言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语言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1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58197846"/>
                  </a:ext>
                </a:extLst>
              </a:tr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语言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自然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自然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1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8091462"/>
                  </a:ext>
                </a:extLst>
              </a:tr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语言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处理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处理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altLang="zh-CN" sz="1200" kern="100" dirty="0">
                          <a:effectLst/>
                        </a:rPr>
                        <a:t>1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98139147"/>
                  </a:ext>
                </a:extLst>
              </a:tr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b="1" kern="100" dirty="0">
                          <a:solidFill>
                            <a:srgbClr val="FF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语言</a:t>
                      </a:r>
                      <a:endParaRPr lang="zh-CN" sz="1200" b="1" kern="100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b="1" kern="100" dirty="0">
                          <a:solidFill>
                            <a:srgbClr val="FF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中文</a:t>
                      </a:r>
                      <a:endParaRPr lang="zh-CN" sz="1200" b="1" kern="100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b="1" kern="100" dirty="0">
                          <a:solidFill>
                            <a:srgbClr val="FF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中文</a:t>
                      </a:r>
                      <a:endParaRPr lang="zh-CN" sz="1200" b="1" kern="100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altLang="zh-CN" sz="1200" b="1" kern="100" dirty="0">
                          <a:solidFill>
                            <a:srgbClr val="FF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</a:t>
                      </a:r>
                      <a:endParaRPr lang="zh-CN" sz="1200" b="1" kern="100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68084603"/>
                  </a:ext>
                </a:extLst>
              </a:tr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b="1" kern="100" dirty="0">
                          <a:solidFill>
                            <a:srgbClr val="FF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语言</a:t>
                      </a:r>
                      <a:endParaRPr lang="zh-CN" sz="1200" b="1" kern="100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b="1" kern="100" dirty="0">
                          <a:solidFill>
                            <a:srgbClr val="FF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英文</a:t>
                      </a:r>
                      <a:endParaRPr lang="zh-CN" sz="1200" b="1" kern="100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altLang="en-US" sz="1200" b="1" kern="100" dirty="0">
                          <a:solidFill>
                            <a:srgbClr val="FF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英文</a:t>
                      </a:r>
                      <a:endParaRPr lang="zh-CN" sz="1200" b="1" kern="100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altLang="zh-CN" sz="1200" b="1" kern="100" dirty="0">
                          <a:solidFill>
                            <a:srgbClr val="FF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</a:t>
                      </a:r>
                      <a:endParaRPr lang="zh-CN" sz="1200" b="1" kern="100" dirty="0">
                        <a:solidFill>
                          <a:srgbClr val="FF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99802675"/>
                  </a:ext>
                </a:extLst>
              </a:tr>
              <a:tr h="18590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altLang="zh-CN" sz="1200" b="1" kern="100" dirty="0"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…</a:t>
                      </a:r>
                      <a:endParaRPr lang="zh-CN" sz="1200" b="1" kern="100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altLang="zh-CN" sz="1200" b="1" kern="100" dirty="0"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…</a:t>
                      </a:r>
                      <a:endParaRPr lang="zh-CN" sz="1200" b="1" kern="100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altLang="zh-CN" sz="1200" b="1" kern="100" dirty="0"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…</a:t>
                      </a:r>
                      <a:endParaRPr lang="zh-CN" sz="1200" b="1" kern="100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altLang="zh-CN" sz="1200" b="1" kern="100" dirty="0"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…</a:t>
                      </a:r>
                      <a:endParaRPr lang="zh-CN" sz="1200" b="1" kern="100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84884247"/>
                  </a:ext>
                </a:extLst>
              </a:tr>
            </a:tbl>
          </a:graphicData>
        </a:graphic>
      </p:graphicFrame>
      <p:sp>
        <p:nvSpPr>
          <p:cNvPr id="7" name="内容占位符 2">
            <a:extLst>
              <a:ext uri="{FF2B5EF4-FFF2-40B4-BE49-F238E27FC236}">
                <a16:creationId xmlns:a16="http://schemas.microsoft.com/office/drawing/2014/main" id="{82ED2BA9-913E-084E-A2CB-7C2584316390}"/>
              </a:ext>
            </a:extLst>
          </p:cNvPr>
          <p:cNvSpPr txBox="1">
            <a:spLocks/>
          </p:cNvSpPr>
          <p:nvPr/>
        </p:nvSpPr>
        <p:spPr>
          <a:xfrm>
            <a:off x="838200" y="2534096"/>
            <a:ext cx="10515600" cy="8854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输入：自然 语言 处理 包含 很多 任务</a:t>
            </a:r>
          </a:p>
        </p:txBody>
      </p:sp>
    </p:spTree>
    <p:extLst>
      <p:ext uri="{BB962C8B-B14F-4D97-AF65-F5344CB8AC3E}">
        <p14:creationId xmlns:p14="http://schemas.microsoft.com/office/powerpoint/2010/main" val="2743996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6A1EA3-287C-E748-8241-F8BEAC725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负采样模型的引入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以</a:t>
            </a:r>
            <a:r>
              <a:rPr kumimoji="1" lang="en-US" altLang="zh-CN" dirty="0"/>
              <a:t>Skip-gram</a:t>
            </a:r>
            <a:r>
              <a:rPr kumimoji="1" lang="zh-CN" altLang="en-US" dirty="0"/>
              <a:t>为例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0DC7C837-6C2B-EC4A-8896-32ECD1131CA6}"/>
              </a:ext>
            </a:extLst>
          </p:cNvPr>
          <p:cNvGrpSpPr/>
          <p:nvPr/>
        </p:nvGrpSpPr>
        <p:grpSpPr>
          <a:xfrm>
            <a:off x="2567054" y="3153447"/>
            <a:ext cx="7057891" cy="1487842"/>
            <a:chOff x="0" y="0"/>
            <a:chExt cx="5903130" cy="1094282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6304C55-C22D-2845-894E-5DEF491AD3DC}"/>
                </a:ext>
              </a:extLst>
            </p:cNvPr>
            <p:cNvSpPr/>
            <p:nvPr/>
          </p:nvSpPr>
          <p:spPr>
            <a:xfrm>
              <a:off x="1678899" y="0"/>
              <a:ext cx="2578308" cy="1094282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CN" sz="1200" dirty="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未训练的神经网络模型</a:t>
              </a:r>
              <a:endParaRPr lang="zh-CN" sz="12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  <a:p>
              <a:pPr algn="ctr">
                <a:spcAft>
                  <a:spcPts val="0"/>
                </a:spcAft>
              </a:pPr>
              <a:r>
                <a:rPr lang="en-US" sz="1200" dirty="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Task</a:t>
              </a:r>
              <a:r>
                <a:rPr lang="zh-CN" sz="1200" dirty="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：预测下一个词</a:t>
              </a:r>
              <a:endParaRPr lang="zh-CN" sz="12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cxnSp>
          <p:nvCxnSpPr>
            <p:cNvPr id="10" name="直线箭头连接符 9">
              <a:extLst>
                <a:ext uri="{FF2B5EF4-FFF2-40B4-BE49-F238E27FC236}">
                  <a16:creationId xmlns:a16="http://schemas.microsoft.com/office/drawing/2014/main" id="{29E1C3F1-A156-004A-A491-BBC5A722253F}"/>
                </a:ext>
              </a:extLst>
            </p:cNvPr>
            <p:cNvCxnSpPr/>
            <p:nvPr/>
          </p:nvCxnSpPr>
          <p:spPr>
            <a:xfrm>
              <a:off x="839449" y="198412"/>
              <a:ext cx="811530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线箭头连接符 10">
              <a:extLst>
                <a:ext uri="{FF2B5EF4-FFF2-40B4-BE49-F238E27FC236}">
                  <a16:creationId xmlns:a16="http://schemas.microsoft.com/office/drawing/2014/main" id="{D2E6C232-3ADC-7E40-86A4-B848FB110A7A}"/>
                </a:ext>
              </a:extLst>
            </p:cNvPr>
            <p:cNvCxnSpPr/>
            <p:nvPr/>
          </p:nvCxnSpPr>
          <p:spPr>
            <a:xfrm>
              <a:off x="839449" y="768038"/>
              <a:ext cx="811530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线箭头连接符 11">
              <a:extLst>
                <a:ext uri="{FF2B5EF4-FFF2-40B4-BE49-F238E27FC236}">
                  <a16:creationId xmlns:a16="http://schemas.microsoft.com/office/drawing/2014/main" id="{B3E0EC21-EAF0-F248-858B-A42426737E30}"/>
                </a:ext>
              </a:extLst>
            </p:cNvPr>
            <p:cNvCxnSpPr/>
            <p:nvPr/>
          </p:nvCxnSpPr>
          <p:spPr>
            <a:xfrm>
              <a:off x="4257207" y="573166"/>
              <a:ext cx="811530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C604C5BC-9CF4-2747-A776-A3520B284C78}"/>
                </a:ext>
              </a:extLst>
            </p:cNvPr>
            <p:cNvSpPr/>
            <p:nvPr/>
          </p:nvSpPr>
          <p:spPr>
            <a:xfrm>
              <a:off x="5068740" y="395738"/>
              <a:ext cx="834390" cy="365760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0"/>
                </a:spcAft>
              </a:pPr>
              <a:r>
                <a:rPr lang="en-US" sz="750" dirty="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P(</a:t>
              </a:r>
              <a:r>
                <a:rPr lang="zh-CN" sz="750" dirty="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语言</a:t>
              </a:r>
              <a:r>
                <a:rPr lang="en-US" sz="750" dirty="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)=0.9</a:t>
              </a:r>
            </a:p>
            <a:p>
              <a:pPr>
                <a:spcAft>
                  <a:spcPts val="0"/>
                </a:spcAft>
              </a:pPr>
              <a:r>
                <a:rPr lang="en-US" altLang="zh-CN" sz="750" dirty="0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P(</a:t>
              </a:r>
              <a:r>
                <a:rPr lang="zh-CN" altLang="en-US" sz="750" dirty="0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自然</a:t>
              </a:r>
              <a:r>
                <a:rPr lang="en-US" altLang="zh-CN" sz="750" dirty="0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)=0.1</a:t>
              </a:r>
              <a:endParaRPr lang="zh-CN" sz="12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84028F6-BB24-D94C-B137-A299D9BAE0B0}"/>
                </a:ext>
              </a:extLst>
            </p:cNvPr>
            <p:cNvSpPr/>
            <p:nvPr/>
          </p:nvSpPr>
          <p:spPr>
            <a:xfrm>
              <a:off x="14990" y="29981"/>
              <a:ext cx="834390" cy="365759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0"/>
                </a:spcAft>
              </a:pPr>
              <a:r>
                <a:rPr lang="en-US" sz="120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A:</a:t>
              </a:r>
              <a:r>
                <a:rPr lang="zh-CN" sz="120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自然</a:t>
              </a:r>
              <a:endParaRPr lang="zh-CN" sz="120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9A294060-F607-234E-8C94-7CA8AC981AB4}"/>
                </a:ext>
              </a:extLst>
            </p:cNvPr>
            <p:cNvSpPr/>
            <p:nvPr/>
          </p:nvSpPr>
          <p:spPr>
            <a:xfrm>
              <a:off x="0" y="569626"/>
              <a:ext cx="834390" cy="347230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0"/>
                </a:spcAft>
              </a:pPr>
              <a:r>
                <a:rPr lang="en-US" sz="120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B:</a:t>
              </a:r>
              <a:r>
                <a:rPr lang="zh-CN" sz="120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语言</a:t>
              </a:r>
              <a:endParaRPr lang="zh-CN" sz="120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cxnSp>
          <p:nvCxnSpPr>
            <p:cNvPr id="13" name="直线箭头连接符 12">
              <a:extLst>
                <a:ext uri="{FF2B5EF4-FFF2-40B4-BE49-F238E27FC236}">
                  <a16:creationId xmlns:a16="http://schemas.microsoft.com/office/drawing/2014/main" id="{6AA5160B-78D2-ED4B-B510-2F8031ED9CB2}"/>
                </a:ext>
              </a:extLst>
            </p:cNvPr>
            <p:cNvCxnSpPr/>
            <p:nvPr/>
          </p:nvCxnSpPr>
          <p:spPr>
            <a:xfrm>
              <a:off x="4257207" y="668649"/>
              <a:ext cx="811530" cy="0"/>
            </a:xfrm>
            <a:prstGeom prst="straightConnector1">
              <a:avLst/>
            </a:prstGeom>
            <a:ln>
              <a:solidFill>
                <a:srgbClr val="00B05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00941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39EF5D-BB44-5349-9083-1859DDF62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实验源代码、数据和注意事项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34C16B8-4F3D-6E40-90B4-F115EB157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8113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代码地址：</a:t>
            </a:r>
            <a:r>
              <a:rPr lang="en" altLang="zh-CN" dirty="0">
                <a:hlinkClick r:id="rId2"/>
              </a:rPr>
              <a:t>https://github.com/xjtuerz0/word2vec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源</a:t>
            </a:r>
            <a:r>
              <a:rPr lang="zh-CN" altLang="zh-CN" dirty="0"/>
              <a:t>数据</a:t>
            </a:r>
            <a:r>
              <a:rPr lang="zh-CN" altLang="en-US" dirty="0"/>
              <a:t>：建议直接离线下载，</a:t>
            </a:r>
            <a:r>
              <a:rPr lang="en-US" altLang="zh-CN" u="sng" dirty="0">
                <a:hlinkClick r:id="rId3"/>
              </a:rPr>
              <a:t> 数据集链接</a:t>
            </a:r>
            <a:r>
              <a:rPr lang="zh-CN" altLang="zh-CN" dirty="0">
                <a:effectLst/>
              </a:rPr>
              <a:t> </a:t>
            </a:r>
            <a:endParaRPr lang="zh-CN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包管理：</a:t>
            </a:r>
            <a:r>
              <a:rPr lang="en-US" altLang="zh-CN" dirty="0"/>
              <a:t> </a:t>
            </a:r>
            <a:r>
              <a:rPr lang="en-US" altLang="zh-CN" dirty="0" err="1"/>
              <a:t>Sklearn</a:t>
            </a:r>
            <a:r>
              <a:rPr lang="zh-CN" altLang="zh-CN" dirty="0"/>
              <a:t>中的</a:t>
            </a:r>
            <a:r>
              <a:rPr lang="en-US" altLang="zh-CN" dirty="0" err="1"/>
              <a:t>cross_validation</a:t>
            </a:r>
            <a:r>
              <a:rPr lang="en-US" altLang="zh-CN" dirty="0" err="1">
                <a:sym typeface="Wingdings" pitchFamily="2" charset="2"/>
              </a:rPr>
              <a:t>model_selection</a:t>
            </a:r>
            <a:r>
              <a:rPr lang="en-US" altLang="zh-CN" dirty="0">
                <a:sym typeface="Wingdings" pitchFamily="2" charset="2"/>
              </a:rPr>
              <a:t>;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 err="1">
                <a:sym typeface="Wingdings" pitchFamily="2" charset="2"/>
              </a:rPr>
              <a:t>Gensim</a:t>
            </a:r>
            <a:r>
              <a:rPr lang="zh-CN" altLang="en-US" dirty="0">
                <a:sym typeface="Wingdings" pitchFamily="2" charset="2"/>
              </a:rPr>
              <a:t>报错</a:t>
            </a:r>
            <a:r>
              <a:rPr lang="en-US" altLang="zh-CN" dirty="0" err="1"/>
              <a:t>smart_open.gcs</a:t>
            </a:r>
            <a:r>
              <a:rPr lang="zh-CN" altLang="en-US" dirty="0"/>
              <a:t>：</a:t>
            </a:r>
            <a:r>
              <a:rPr lang="en-US" altLang="zh-CN" dirty="0"/>
              <a:t> pip install google-cloud-storage</a:t>
            </a:r>
            <a:r>
              <a:rPr lang="zh-CN" altLang="zh-CN" dirty="0">
                <a:effectLst/>
              </a:rPr>
              <a:t> </a:t>
            </a: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训练过程：特征维度从</a:t>
            </a:r>
            <a:r>
              <a:rPr kumimoji="1" lang="en-US" altLang="zh-CN" dirty="0"/>
              <a:t>50</a:t>
            </a:r>
            <a:r>
              <a:rPr kumimoji="1" lang="zh-CN" altLang="en-US" dirty="0"/>
              <a:t>到</a:t>
            </a:r>
            <a:r>
              <a:rPr kumimoji="1" lang="en-US" altLang="zh-CN" dirty="0"/>
              <a:t>300</a:t>
            </a:r>
            <a:r>
              <a:rPr kumimoji="1" lang="zh-CN" altLang="en-US" dirty="0"/>
              <a:t>，根据需求自行设置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57EF38C-A79F-D742-9305-6E15B98BF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9617" y="4291548"/>
            <a:ext cx="9092765" cy="2490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388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DDCD90-09E0-8444-8605-586D113AD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956" y="256206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sz="6000" dirty="0"/>
              <a:t>感谢聆听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07719B-3A0B-A743-838F-042DF5663A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1956" y="4022560"/>
            <a:ext cx="10515600" cy="1071954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kumimoji="1" lang="zh-CN" altLang="en-US" sz="4000" dirty="0"/>
              <a:t>汇报人：周玲 吕思雨</a:t>
            </a:r>
            <a:endParaRPr kumimoji="1" lang="en-US" altLang="zh-CN" sz="4000" dirty="0"/>
          </a:p>
          <a:p>
            <a:pPr marL="0" indent="0" algn="ctr">
              <a:buNone/>
            </a:pPr>
            <a:fld id="{A820E764-59E6-D144-AA0F-21D79AF7C1D7}" type="datetime1">
              <a:rPr kumimoji="1" lang="zh-CN" altLang="en-US" sz="4000" smtClean="0"/>
              <a:pPr marL="0" indent="0" algn="ctr">
                <a:buNone/>
              </a:pPr>
              <a:t>2020/5/13</a:t>
            </a:fld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802211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B61215-F79D-2E42-ACB4-C7087D485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DC8E2F-96B4-B240-A5CD-5F4BBCCD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Word2Vec</a:t>
            </a:r>
            <a:r>
              <a:rPr kumimoji="1" lang="zh-CN" altLang="en-US" dirty="0"/>
              <a:t>的概念和作用</a:t>
            </a:r>
            <a:endParaRPr kumimoji="1" lang="en-US" altLang="zh-CN" dirty="0"/>
          </a:p>
          <a:p>
            <a:r>
              <a:rPr kumimoji="1" lang="en-US" altLang="zh-CN" dirty="0"/>
              <a:t>Word2Vec</a:t>
            </a:r>
            <a:r>
              <a:rPr kumimoji="1" lang="zh-CN" altLang="en-US" dirty="0"/>
              <a:t>模型</a:t>
            </a:r>
            <a:endParaRPr kumimoji="1" lang="en-US" altLang="zh-CN" dirty="0"/>
          </a:p>
          <a:p>
            <a:r>
              <a:rPr kumimoji="1" lang="en-US" altLang="zh-CN" dirty="0"/>
              <a:t>Word2Vec</a:t>
            </a:r>
            <a:r>
              <a:rPr kumimoji="1" lang="zh-CN" altLang="en-US" dirty="0"/>
              <a:t>的实现方法</a:t>
            </a:r>
            <a:endParaRPr kumimoji="1" lang="en-US" altLang="zh-CN" dirty="0"/>
          </a:p>
          <a:p>
            <a:r>
              <a:rPr kumimoji="1" lang="en-US" altLang="zh-CN"/>
              <a:t>Word2Vec</a:t>
            </a:r>
            <a:r>
              <a:rPr kumimoji="1" lang="zh-CN" altLang="en-US"/>
              <a:t>对</a:t>
            </a:r>
            <a:r>
              <a:rPr kumimoji="1" lang="zh-CN" altLang="en-US" dirty="0"/>
              <a:t>输入的处理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负采样</a:t>
            </a:r>
            <a:endParaRPr kumimoji="1" lang="en-US" altLang="zh-CN" dirty="0"/>
          </a:p>
          <a:p>
            <a:r>
              <a:rPr kumimoji="1" lang="zh-CN" altLang="en-US" dirty="0"/>
              <a:t>代码运行时的一些问题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8508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B5038B-2096-264B-B5FF-330858830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Word2Vec</a:t>
            </a:r>
            <a:r>
              <a:rPr kumimoji="1" lang="zh-CN" altLang="en-US" dirty="0"/>
              <a:t>模型流程图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AE9093-A365-FC4D-8B95-7382FD4AF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63526"/>
            <a:ext cx="10515600" cy="4351338"/>
          </a:xfrm>
        </p:spPr>
        <p:txBody>
          <a:bodyPr/>
          <a:lstStyle/>
          <a:p>
            <a:r>
              <a:rPr kumimoji="1" lang="zh-CN" altLang="en-US" dirty="0"/>
              <a:t>输入：词的向量表示</a:t>
            </a:r>
            <a:endParaRPr kumimoji="1" lang="en-US" altLang="zh-CN" dirty="0"/>
          </a:p>
          <a:p>
            <a:r>
              <a:rPr kumimoji="1" lang="zh-CN" altLang="en-US" dirty="0"/>
              <a:t>训练过程：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(1)</a:t>
            </a:r>
            <a:r>
              <a:rPr kumimoji="1" lang="zh-CN" altLang="en-US" dirty="0"/>
              <a:t> 从</a:t>
            </a:r>
            <a:r>
              <a:rPr kumimoji="1" lang="en-US" altLang="zh-CN" dirty="0"/>
              <a:t>embedding</a:t>
            </a:r>
            <a:r>
              <a:rPr kumimoji="1" lang="zh-CN" altLang="en-US" dirty="0"/>
              <a:t>表中查找输入词的初始</a:t>
            </a:r>
            <a:r>
              <a:rPr kumimoji="1" lang="en-US" altLang="zh-CN" dirty="0"/>
              <a:t>embedding</a:t>
            </a:r>
            <a:r>
              <a:rPr kumimoji="1" lang="zh-CN" altLang="en-US" dirty="0"/>
              <a:t>值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(2)</a:t>
            </a:r>
            <a:r>
              <a:rPr kumimoji="1" lang="zh-CN" altLang="en-US" dirty="0"/>
              <a:t> 通过神经网络预测下一个词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(3)</a:t>
            </a:r>
            <a:r>
              <a:rPr kumimoji="1" lang="zh-CN" altLang="en-US" dirty="0"/>
              <a:t> 前向传播求</a:t>
            </a:r>
            <a:r>
              <a:rPr kumimoji="1" lang="en-US" altLang="zh-CN" dirty="0" err="1"/>
              <a:t>lossfunction</a:t>
            </a:r>
            <a:r>
              <a:rPr kumimoji="1" lang="zh-CN" altLang="en-US" dirty="0"/>
              <a:t>的值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(4)</a:t>
            </a:r>
            <a:r>
              <a:rPr kumimoji="1" lang="zh-CN" altLang="en-US" dirty="0"/>
              <a:t>反向传播：更新权重参数和输入的</a:t>
            </a:r>
            <a:r>
              <a:rPr kumimoji="1" lang="en-US" altLang="zh-CN" dirty="0"/>
              <a:t>embedding</a:t>
            </a:r>
            <a:r>
              <a:rPr kumimoji="1" lang="zh-CN" altLang="en-US" dirty="0"/>
              <a:t>值</a:t>
            </a:r>
            <a:endParaRPr kumimoji="1" lang="en-US" altLang="zh-CN" dirty="0"/>
          </a:p>
          <a:p>
            <a:r>
              <a:rPr kumimoji="1" lang="zh-CN" altLang="en-US" dirty="0"/>
              <a:t>训练结果：含有上下文信息的词向量和</a:t>
            </a:r>
            <a:r>
              <a:rPr kumimoji="1" lang="en-US" altLang="zh-CN" dirty="0"/>
              <a:t>word2vec</a:t>
            </a:r>
            <a:r>
              <a:rPr kumimoji="1" lang="zh-CN" altLang="en-US" dirty="0"/>
              <a:t>模型</a:t>
            </a:r>
            <a:endParaRPr kumimoji="1" lang="en-US" altLang="zh-CN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B2D57C15-FF56-754A-BEBC-B55C78ADE042}"/>
              </a:ext>
            </a:extLst>
          </p:cNvPr>
          <p:cNvGrpSpPr/>
          <p:nvPr/>
        </p:nvGrpSpPr>
        <p:grpSpPr>
          <a:xfrm>
            <a:off x="2832958" y="1369984"/>
            <a:ext cx="6296025" cy="2214247"/>
            <a:chOff x="1" y="1169043"/>
            <a:chExt cx="6296626" cy="2214522"/>
          </a:xfrm>
        </p:grpSpPr>
        <p:sp>
          <p:nvSpPr>
            <p:cNvPr id="5" name="文本框 48">
              <a:extLst>
                <a:ext uri="{FF2B5EF4-FFF2-40B4-BE49-F238E27FC236}">
                  <a16:creationId xmlns:a16="http://schemas.microsoft.com/office/drawing/2014/main" id="{0267EF3E-F996-9341-B6B4-739043EEC464}"/>
                </a:ext>
              </a:extLst>
            </p:cNvPr>
            <p:cNvSpPr txBox="1"/>
            <p:nvPr/>
          </p:nvSpPr>
          <p:spPr>
            <a:xfrm>
              <a:off x="1824117" y="1849212"/>
              <a:ext cx="491778" cy="307361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0"/>
                </a:spcAft>
              </a:pPr>
              <a:r>
                <a:rPr lang="en-US" sz="8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…</a:t>
              </a:r>
              <a:endParaRPr lang="zh-CN" sz="120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sp>
          <p:nvSpPr>
            <p:cNvPr id="6" name="文本框 50">
              <a:extLst>
                <a:ext uri="{FF2B5EF4-FFF2-40B4-BE49-F238E27FC236}">
                  <a16:creationId xmlns:a16="http://schemas.microsoft.com/office/drawing/2014/main" id="{CE2FFFF2-9AB1-4948-9324-184A15451E4E}"/>
                </a:ext>
              </a:extLst>
            </p:cNvPr>
            <p:cNvSpPr txBox="1"/>
            <p:nvPr/>
          </p:nvSpPr>
          <p:spPr>
            <a:xfrm>
              <a:off x="1827820" y="2392466"/>
              <a:ext cx="491778" cy="307361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0"/>
                </a:spcAft>
              </a:pPr>
              <a:r>
                <a:rPr lang="en-US" sz="8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…</a:t>
              </a:r>
              <a:endParaRPr lang="zh-CN" sz="120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575ADEB7-2FA1-D841-AF9B-3A38E23B84B2}"/>
                </a:ext>
              </a:extLst>
            </p:cNvPr>
            <p:cNvGrpSpPr/>
            <p:nvPr/>
          </p:nvGrpSpPr>
          <p:grpSpPr>
            <a:xfrm>
              <a:off x="1" y="1169043"/>
              <a:ext cx="6296626" cy="2214522"/>
              <a:chOff x="1" y="0"/>
              <a:chExt cx="6296626" cy="2214522"/>
            </a:xfrm>
          </p:grpSpPr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71AC090B-8FC3-0A40-9189-A26FB251B6F7}"/>
                  </a:ext>
                </a:extLst>
              </p:cNvPr>
              <p:cNvGrpSpPr/>
              <p:nvPr/>
            </p:nvGrpSpPr>
            <p:grpSpPr>
              <a:xfrm>
                <a:off x="1" y="0"/>
                <a:ext cx="6296626" cy="2118202"/>
                <a:chOff x="-5058" y="0"/>
                <a:chExt cx="6790617" cy="2413205"/>
              </a:xfrm>
            </p:grpSpPr>
            <p:sp>
              <p:nvSpPr>
                <p:cNvPr id="20" name="矩形 19">
                  <a:extLst>
                    <a:ext uri="{FF2B5EF4-FFF2-40B4-BE49-F238E27FC236}">
                      <a16:creationId xmlns:a16="http://schemas.microsoft.com/office/drawing/2014/main" id="{58F8B04E-C1C6-CD4A-B70C-91815B66B6A6}"/>
                    </a:ext>
                  </a:extLst>
                </p:cNvPr>
                <p:cNvSpPr/>
                <p:nvPr/>
              </p:nvSpPr>
              <p:spPr>
                <a:xfrm>
                  <a:off x="1678899" y="0"/>
                  <a:ext cx="3243502" cy="2413205"/>
                </a:xfrm>
                <a:prstGeom prst="rect">
                  <a:avLst/>
                </a:prstGeom>
                <a:noFill/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>
                    <a:spcAft>
                      <a:spcPts val="0"/>
                    </a:spcAft>
                  </a:pPr>
                  <a:r>
                    <a:rPr lang="en-US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 </a:t>
                  </a:r>
                  <a:endParaRPr lang="zh-CN" sz="12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cxnSp>
              <p:nvCxnSpPr>
                <p:cNvPr id="21" name="直线箭头连接符 20">
                  <a:extLst>
                    <a:ext uri="{FF2B5EF4-FFF2-40B4-BE49-F238E27FC236}">
                      <a16:creationId xmlns:a16="http://schemas.microsoft.com/office/drawing/2014/main" id="{6693C57E-C927-7A46-B996-332C078CD6A5}"/>
                    </a:ext>
                  </a:extLst>
                </p:cNvPr>
                <p:cNvCxnSpPr/>
                <p:nvPr/>
              </p:nvCxnSpPr>
              <p:spPr>
                <a:xfrm>
                  <a:off x="834390" y="678355"/>
                  <a:ext cx="811530" cy="0"/>
                </a:xfrm>
                <a:prstGeom prst="straightConnector1">
                  <a:avLst/>
                </a:prstGeom>
                <a:ln>
                  <a:solidFill>
                    <a:srgbClr val="00B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线箭头连接符 21">
                  <a:extLst>
                    <a:ext uri="{FF2B5EF4-FFF2-40B4-BE49-F238E27FC236}">
                      <a16:creationId xmlns:a16="http://schemas.microsoft.com/office/drawing/2014/main" id="{E194E7C9-F294-1F44-95A6-3AA261D0F88F}"/>
                    </a:ext>
                  </a:extLst>
                </p:cNvPr>
                <p:cNvCxnSpPr/>
                <p:nvPr/>
              </p:nvCxnSpPr>
              <p:spPr>
                <a:xfrm>
                  <a:off x="834390" y="1247981"/>
                  <a:ext cx="811530" cy="0"/>
                </a:xfrm>
                <a:prstGeom prst="straightConnector1">
                  <a:avLst/>
                </a:prstGeom>
                <a:ln>
                  <a:solidFill>
                    <a:srgbClr val="00B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线箭头连接符 22">
                  <a:extLst>
                    <a:ext uri="{FF2B5EF4-FFF2-40B4-BE49-F238E27FC236}">
                      <a16:creationId xmlns:a16="http://schemas.microsoft.com/office/drawing/2014/main" id="{E24C3792-24B0-D94B-AEB6-6921BC773153}"/>
                    </a:ext>
                  </a:extLst>
                </p:cNvPr>
                <p:cNvCxnSpPr/>
                <p:nvPr/>
              </p:nvCxnSpPr>
              <p:spPr>
                <a:xfrm>
                  <a:off x="4899343" y="1053094"/>
                  <a:ext cx="811530" cy="0"/>
                </a:xfrm>
                <a:prstGeom prst="straightConnector1">
                  <a:avLst/>
                </a:prstGeom>
                <a:ln>
                  <a:solidFill>
                    <a:srgbClr val="00B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矩形 23">
                  <a:extLst>
                    <a:ext uri="{FF2B5EF4-FFF2-40B4-BE49-F238E27FC236}">
                      <a16:creationId xmlns:a16="http://schemas.microsoft.com/office/drawing/2014/main" id="{3802E1F4-A46D-124F-B42A-7D4FFAEBAC5C}"/>
                    </a:ext>
                  </a:extLst>
                </p:cNvPr>
                <p:cNvSpPr/>
                <p:nvPr/>
              </p:nvSpPr>
              <p:spPr>
                <a:xfrm>
                  <a:off x="5710834" y="875605"/>
                  <a:ext cx="1074725" cy="845925"/>
                </a:xfrm>
                <a:prstGeom prst="rect">
                  <a:avLst/>
                </a:prstGeom>
                <a:noFill/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>
                    <a:spcAft>
                      <a:spcPts val="0"/>
                    </a:spcAft>
                  </a:pPr>
                  <a:r>
                    <a:rPr lang="zh-CN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输出</a:t>
                  </a:r>
                  <a:endParaRPr lang="zh-CN" sz="12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  <a:p>
                  <a:pPr>
                    <a:spcAft>
                      <a:spcPts val="0"/>
                    </a:spcAft>
                  </a:pPr>
                  <a:r>
                    <a:rPr lang="zh-CN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求出</a:t>
                  </a:r>
                  <a:r>
                    <a:rPr lang="en-US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loss</a:t>
                  </a:r>
                  <a:endParaRPr lang="zh-CN" sz="12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sp>
              <p:nvSpPr>
                <p:cNvPr id="25" name="矩形 24">
                  <a:extLst>
                    <a:ext uri="{FF2B5EF4-FFF2-40B4-BE49-F238E27FC236}">
                      <a16:creationId xmlns:a16="http://schemas.microsoft.com/office/drawing/2014/main" id="{7F283CF1-5722-B644-8CDE-80E40967129F}"/>
                    </a:ext>
                  </a:extLst>
                </p:cNvPr>
                <p:cNvSpPr/>
                <p:nvPr/>
              </p:nvSpPr>
              <p:spPr>
                <a:xfrm>
                  <a:off x="9933" y="509924"/>
                  <a:ext cx="834389" cy="365759"/>
                </a:xfrm>
                <a:prstGeom prst="rect">
                  <a:avLst/>
                </a:prstGeom>
                <a:noFill/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Aft>
                      <a:spcPts val="0"/>
                    </a:spcAft>
                  </a:pPr>
                  <a:r>
                    <a:rPr lang="zh-CN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输入</a:t>
                  </a:r>
                  <a:r>
                    <a:rPr lang="en-US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1</a:t>
                  </a:r>
                  <a:endParaRPr lang="zh-CN" sz="12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sp>
              <p:nvSpPr>
                <p:cNvPr id="26" name="矩形 25">
                  <a:extLst>
                    <a:ext uri="{FF2B5EF4-FFF2-40B4-BE49-F238E27FC236}">
                      <a16:creationId xmlns:a16="http://schemas.microsoft.com/office/drawing/2014/main" id="{BB378355-88F4-F74C-AF60-EA7DD9FA372B}"/>
                    </a:ext>
                  </a:extLst>
                </p:cNvPr>
                <p:cNvSpPr/>
                <p:nvPr/>
              </p:nvSpPr>
              <p:spPr>
                <a:xfrm>
                  <a:off x="-5058" y="1049569"/>
                  <a:ext cx="834389" cy="347230"/>
                </a:xfrm>
                <a:prstGeom prst="rect">
                  <a:avLst/>
                </a:prstGeom>
                <a:noFill/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Aft>
                      <a:spcPts val="0"/>
                    </a:spcAft>
                  </a:pPr>
                  <a:r>
                    <a:rPr lang="zh-CN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输入</a:t>
                  </a:r>
                  <a:r>
                    <a:rPr lang="en-US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2</a:t>
                  </a:r>
                  <a:endParaRPr lang="zh-CN" sz="12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</p:grpSp>
          <p:sp>
            <p:nvSpPr>
              <p:cNvPr id="9" name="文本框 46">
                <a:extLst>
                  <a:ext uri="{FF2B5EF4-FFF2-40B4-BE49-F238E27FC236}">
                    <a16:creationId xmlns:a16="http://schemas.microsoft.com/office/drawing/2014/main" id="{1E00A6D6-1F43-5148-B2FF-D1B36DE0FB75}"/>
                  </a:ext>
                </a:extLst>
              </p:cNvPr>
              <p:cNvSpPr txBox="1"/>
              <p:nvPr/>
            </p:nvSpPr>
            <p:spPr>
              <a:xfrm>
                <a:off x="1530876" y="57854"/>
                <a:ext cx="1289017" cy="530199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(1)look up embedding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0" name="文本框 47">
                <a:extLst>
                  <a:ext uri="{FF2B5EF4-FFF2-40B4-BE49-F238E27FC236}">
                    <a16:creationId xmlns:a16="http://schemas.microsoft.com/office/drawing/2014/main" id="{D8460FF2-BDC6-C24C-8290-D7D88C2BF6D5}"/>
                  </a:ext>
                </a:extLst>
              </p:cNvPr>
              <p:cNvSpPr txBox="1"/>
              <p:nvPr/>
            </p:nvSpPr>
            <p:spPr>
              <a:xfrm>
                <a:off x="1824104" y="374097"/>
                <a:ext cx="491490" cy="30734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zh-CN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输入</a:t>
                </a: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1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1" name="文本框 49">
                <a:extLst>
                  <a:ext uri="{FF2B5EF4-FFF2-40B4-BE49-F238E27FC236}">
                    <a16:creationId xmlns:a16="http://schemas.microsoft.com/office/drawing/2014/main" id="{F06E0BB5-DD6A-FD49-9E02-64FAEF6FBDC2}"/>
                  </a:ext>
                </a:extLst>
              </p:cNvPr>
              <p:cNvSpPr txBox="1"/>
              <p:nvPr/>
            </p:nvSpPr>
            <p:spPr>
              <a:xfrm>
                <a:off x="1831104" y="559977"/>
                <a:ext cx="491778" cy="307361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en-US" sz="800" dirty="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…</a:t>
                </a:r>
                <a:endParaRPr lang="zh-CN" sz="1200" dirty="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2" name="文本框 51">
                <a:extLst>
                  <a:ext uri="{FF2B5EF4-FFF2-40B4-BE49-F238E27FC236}">
                    <a16:creationId xmlns:a16="http://schemas.microsoft.com/office/drawing/2014/main" id="{802902D4-1233-5342-AF28-76A25F3C3C30}"/>
                  </a:ext>
                </a:extLst>
              </p:cNvPr>
              <p:cNvSpPr txBox="1"/>
              <p:nvPr/>
            </p:nvSpPr>
            <p:spPr>
              <a:xfrm>
                <a:off x="1800946" y="999131"/>
                <a:ext cx="491778" cy="307361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zh-CN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输入</a:t>
                </a: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2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3" name="文本框 52">
                <a:extLst>
                  <a:ext uri="{FF2B5EF4-FFF2-40B4-BE49-F238E27FC236}">
                    <a16:creationId xmlns:a16="http://schemas.microsoft.com/office/drawing/2014/main" id="{8D5FC3D7-E634-BD46-ACB2-26EC89DF99EB}"/>
                  </a:ext>
                </a:extLst>
              </p:cNvPr>
              <p:cNvSpPr txBox="1"/>
              <p:nvPr/>
            </p:nvSpPr>
            <p:spPr>
              <a:xfrm>
                <a:off x="3842795" y="636608"/>
                <a:ext cx="491490" cy="30734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zh-CN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输入</a:t>
                </a: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1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4" name="文本框 53">
                <a:extLst>
                  <a:ext uri="{FF2B5EF4-FFF2-40B4-BE49-F238E27FC236}">
                    <a16:creationId xmlns:a16="http://schemas.microsoft.com/office/drawing/2014/main" id="{53959720-4DC3-F04F-B756-9D0ED7304EAE}"/>
                  </a:ext>
                </a:extLst>
              </p:cNvPr>
              <p:cNvSpPr txBox="1"/>
              <p:nvPr/>
            </p:nvSpPr>
            <p:spPr>
              <a:xfrm>
                <a:off x="3854370" y="960699"/>
                <a:ext cx="491490" cy="30734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zh-CN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输入</a:t>
                </a: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2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5" name="文本框 54">
                <a:extLst>
                  <a:ext uri="{FF2B5EF4-FFF2-40B4-BE49-F238E27FC236}">
                    <a16:creationId xmlns:a16="http://schemas.microsoft.com/office/drawing/2014/main" id="{9495C9C4-C82B-EF49-A475-ABC636F83628}"/>
                  </a:ext>
                </a:extLst>
              </p:cNvPr>
              <p:cNvSpPr txBox="1"/>
              <p:nvPr/>
            </p:nvSpPr>
            <p:spPr>
              <a:xfrm>
                <a:off x="2932622" y="57862"/>
                <a:ext cx="1472236" cy="447572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(2)predict the next word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cxnSp>
            <p:nvCxnSpPr>
              <p:cNvPr id="16" name="直线箭头连接符 15">
                <a:extLst>
                  <a:ext uri="{FF2B5EF4-FFF2-40B4-BE49-F238E27FC236}">
                    <a16:creationId xmlns:a16="http://schemas.microsoft.com/office/drawing/2014/main" id="{5BEB1042-129D-7F42-8779-BC6ED35D7B91}"/>
                  </a:ext>
                </a:extLst>
              </p:cNvPr>
              <p:cNvCxnSpPr/>
              <p:nvPr/>
            </p:nvCxnSpPr>
            <p:spPr>
              <a:xfrm flipH="1">
                <a:off x="4574251" y="1394589"/>
                <a:ext cx="731108" cy="0"/>
              </a:xfrm>
              <a:prstGeom prst="straightConnector1">
                <a:avLst/>
              </a:prstGeom>
              <a:ln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文本框 56">
                <a:extLst>
                  <a:ext uri="{FF2B5EF4-FFF2-40B4-BE49-F238E27FC236}">
                    <a16:creationId xmlns:a16="http://schemas.microsoft.com/office/drawing/2014/main" id="{46E47D6F-A708-1D49-B26F-1257FE0BD100}"/>
                  </a:ext>
                </a:extLst>
              </p:cNvPr>
              <p:cNvSpPr txBox="1"/>
              <p:nvPr/>
            </p:nvSpPr>
            <p:spPr>
              <a:xfrm>
                <a:off x="4676173" y="1400537"/>
                <a:ext cx="858560" cy="30734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zh-CN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反向传播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8" name="文本框 57">
                <a:extLst>
                  <a:ext uri="{FF2B5EF4-FFF2-40B4-BE49-F238E27FC236}">
                    <a16:creationId xmlns:a16="http://schemas.microsoft.com/office/drawing/2014/main" id="{7BF1A6F2-ECBB-8D4E-859D-C963D498265E}"/>
                  </a:ext>
                </a:extLst>
              </p:cNvPr>
              <p:cNvSpPr txBox="1"/>
              <p:nvPr/>
            </p:nvSpPr>
            <p:spPr>
              <a:xfrm>
                <a:off x="3038200" y="1766928"/>
                <a:ext cx="1015002" cy="447572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(3)update weight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9" name="文本框 58">
                <a:extLst>
                  <a:ext uri="{FF2B5EF4-FFF2-40B4-BE49-F238E27FC236}">
                    <a16:creationId xmlns:a16="http://schemas.microsoft.com/office/drawing/2014/main" id="{CDA11FEB-EFE0-8E40-8CD9-87C52F566EFD}"/>
                  </a:ext>
                </a:extLst>
              </p:cNvPr>
              <p:cNvSpPr txBox="1"/>
              <p:nvPr/>
            </p:nvSpPr>
            <p:spPr>
              <a:xfrm>
                <a:off x="1561456" y="1766950"/>
                <a:ext cx="1371166" cy="447572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(4)update embedding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27" name="文本框 56">
                <a:extLst>
                  <a:ext uri="{FF2B5EF4-FFF2-40B4-BE49-F238E27FC236}">
                    <a16:creationId xmlns:a16="http://schemas.microsoft.com/office/drawing/2014/main" id="{D7F06DEC-BF79-AA42-8D55-6E77D4FCA837}"/>
                  </a:ext>
                </a:extLst>
              </p:cNvPr>
              <p:cNvSpPr txBox="1"/>
              <p:nvPr/>
            </p:nvSpPr>
            <p:spPr>
              <a:xfrm>
                <a:off x="4699608" y="669040"/>
                <a:ext cx="858560" cy="30734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zh-CN" altLang="en-US" sz="800" dirty="0"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前</a:t>
                </a:r>
                <a:r>
                  <a:rPr lang="zh-CN" sz="800" dirty="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向传播</a:t>
                </a:r>
                <a:endParaRPr lang="zh-CN" sz="1200" dirty="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34272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B5038B-2096-264B-B5FF-330858830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模型可调参数列表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AE9093-A365-FC4D-8B95-7382FD4AF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2400" dirty="0"/>
              <a:t># </a:t>
            </a:r>
            <a:r>
              <a:rPr kumimoji="1" lang="zh-CN" altLang="en-US" sz="2400" dirty="0"/>
              <a:t>设定词向量训练的参数</a:t>
            </a:r>
          </a:p>
          <a:p>
            <a:pPr marL="0" indent="0">
              <a:buNone/>
            </a:pPr>
            <a:r>
              <a:rPr kumimoji="1" lang="en-US" altLang="zh-CN" sz="2400" dirty="0" err="1"/>
              <a:t>num_features</a:t>
            </a:r>
            <a:r>
              <a:rPr kumimoji="1" lang="en-US" altLang="zh-CN" sz="2400" dirty="0"/>
              <a:t> = 300    # 50-300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Word vector dimensionality</a:t>
            </a:r>
          </a:p>
          <a:p>
            <a:pPr marL="0" indent="0">
              <a:buNone/>
            </a:pPr>
            <a:r>
              <a:rPr kumimoji="1" lang="en-US" altLang="zh-CN" sz="2400" dirty="0" err="1"/>
              <a:t>min_word_count</a:t>
            </a:r>
            <a:r>
              <a:rPr kumimoji="1" lang="en-US" altLang="zh-CN" sz="2400" dirty="0"/>
              <a:t> = 40   # Minimum word count</a:t>
            </a:r>
          </a:p>
          <a:p>
            <a:pPr marL="0" indent="0">
              <a:buNone/>
            </a:pPr>
            <a:r>
              <a:rPr kumimoji="1" lang="en-US" altLang="zh-CN" sz="2400" dirty="0" err="1"/>
              <a:t>num_workers</a:t>
            </a:r>
            <a:r>
              <a:rPr kumimoji="1" lang="en-US" altLang="zh-CN" sz="2400" dirty="0"/>
              <a:t> = 4       # Number of threads to run in parallel</a:t>
            </a:r>
          </a:p>
          <a:p>
            <a:pPr marL="0" indent="0">
              <a:buNone/>
            </a:pPr>
            <a:r>
              <a:rPr kumimoji="1" lang="en-US" altLang="zh-CN" sz="2400" dirty="0"/>
              <a:t>context = 10          # Context window size</a:t>
            </a:r>
          </a:p>
          <a:p>
            <a:pPr marL="0" indent="0">
              <a:buNone/>
            </a:pPr>
            <a:r>
              <a:rPr kumimoji="1" lang="en-US" altLang="zh-CN" sz="2400" dirty="0" err="1"/>
              <a:t>model_name</a:t>
            </a:r>
            <a:r>
              <a:rPr kumimoji="1" lang="en-US" altLang="zh-CN" sz="2400" dirty="0"/>
              <a:t> = '{}features_{}</a:t>
            </a:r>
            <a:r>
              <a:rPr kumimoji="1" lang="en-US" altLang="zh-CN" sz="2400" dirty="0" err="1"/>
              <a:t>minwords</a:t>
            </a:r>
            <a:r>
              <a:rPr kumimoji="1" lang="en-US" altLang="zh-CN" sz="2400" dirty="0"/>
              <a:t>_{}</a:t>
            </a:r>
            <a:r>
              <a:rPr kumimoji="1" lang="en-US" altLang="zh-CN" sz="2400" dirty="0" err="1"/>
              <a:t>context.model'.format</a:t>
            </a:r>
            <a:r>
              <a:rPr kumimoji="1" lang="en-US" altLang="zh-CN" sz="2400" dirty="0"/>
              <a:t>(</a:t>
            </a:r>
            <a:r>
              <a:rPr kumimoji="1" lang="en-US" altLang="zh-CN" sz="2400" dirty="0" err="1"/>
              <a:t>num_features</a:t>
            </a:r>
            <a:r>
              <a:rPr kumimoji="1" lang="en-US" altLang="zh-CN" sz="2400" dirty="0"/>
              <a:t>, </a:t>
            </a:r>
            <a:r>
              <a:rPr kumimoji="1" lang="en-US" altLang="zh-CN" sz="2400" dirty="0" err="1"/>
              <a:t>min_word_count</a:t>
            </a:r>
            <a:r>
              <a:rPr kumimoji="1" lang="en-US" altLang="zh-CN" sz="2400" dirty="0"/>
              <a:t>, context)</a:t>
            </a:r>
          </a:p>
        </p:txBody>
      </p:sp>
    </p:spTree>
    <p:extLst>
      <p:ext uri="{BB962C8B-B14F-4D97-AF65-F5344CB8AC3E}">
        <p14:creationId xmlns:p14="http://schemas.microsoft.com/office/powerpoint/2010/main" val="3259403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B76BEF-ABAF-5441-8BE6-BB4A7F23C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Word2Vec</a:t>
            </a:r>
            <a:r>
              <a:rPr kumimoji="1" lang="zh-CN" altLang="en-US" dirty="0"/>
              <a:t>的概念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B130E8-9A44-7049-AFA0-637EC4510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0758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zh-CN" dirty="0"/>
              <a:t>Word2vector</a:t>
            </a:r>
            <a:r>
              <a:rPr kumimoji="1" lang="zh-CN" altLang="en-US" dirty="0"/>
              <a:t>：</a:t>
            </a:r>
            <a:r>
              <a:rPr lang="zh-CN" altLang="zh-CN" dirty="0"/>
              <a:t>一个将词表示为含有语义信息的向量的模型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F1100D88-8855-FD47-A463-3D5F42FE5CF7}"/>
              </a:ext>
            </a:extLst>
          </p:cNvPr>
          <p:cNvSpPr txBox="1">
            <a:spLocks/>
          </p:cNvSpPr>
          <p:nvPr/>
        </p:nvSpPr>
        <p:spPr>
          <a:xfrm>
            <a:off x="838200" y="2643384"/>
            <a:ext cx="10515600" cy="1107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kumimoji="1" lang="zh-CN" altLang="en-US" dirty="0"/>
              <a:t>一段文本</a:t>
            </a:r>
            <a:r>
              <a:rPr kumimoji="1" lang="en-US" altLang="zh-CN" dirty="0">
                <a:sym typeface="Wingdings" pitchFamily="2" charset="2"/>
              </a:rPr>
              <a:t></a:t>
            </a:r>
            <a:r>
              <a:rPr kumimoji="1" lang="zh-CN" altLang="en-US" dirty="0"/>
              <a:t>向量表示</a:t>
            </a:r>
            <a:r>
              <a:rPr kumimoji="1" lang="en-US" altLang="zh-CN" dirty="0">
                <a:sym typeface="Wingdings" pitchFamily="2" charset="2"/>
              </a:rPr>
              <a:t></a:t>
            </a:r>
            <a:r>
              <a:rPr kumimoji="1" lang="zh-CN" altLang="en-US" dirty="0"/>
              <a:t>含有语义信息的向量表示</a:t>
            </a:r>
          </a:p>
        </p:txBody>
      </p:sp>
    </p:spTree>
    <p:extLst>
      <p:ext uri="{BB962C8B-B14F-4D97-AF65-F5344CB8AC3E}">
        <p14:creationId xmlns:p14="http://schemas.microsoft.com/office/powerpoint/2010/main" val="2934311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B76BEF-ABAF-5441-8BE6-BB4A7F23C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Word2Vec</a:t>
            </a:r>
            <a:r>
              <a:rPr kumimoji="1" lang="zh-CN" altLang="en-US" dirty="0"/>
              <a:t>的作用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B130E8-9A44-7049-AFA0-637EC4510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77309"/>
          </a:xfrm>
        </p:spPr>
        <p:txBody>
          <a:bodyPr/>
          <a:lstStyle/>
          <a:p>
            <a:r>
              <a:rPr kumimoji="1" lang="zh-CN" altLang="zh-CN" dirty="0"/>
              <a:t>通过了解学生的基本信息来理解</a:t>
            </a:r>
            <a:r>
              <a:rPr kumimoji="1" lang="en-US" altLang="zh-CN" dirty="0"/>
              <a:t>Word2vec:</a:t>
            </a:r>
            <a:r>
              <a:rPr kumimoji="1" lang="zh-CN" altLang="zh-CN" dirty="0"/>
              <a:t> </a:t>
            </a:r>
            <a:endParaRPr kumimoji="1" lang="en-US" altLang="zh-CN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1D06AE8A-A1FC-EA44-A6A6-65F8C7F10F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7202711"/>
              </p:ext>
            </p:extLst>
          </p:nvPr>
        </p:nvGraphicFramePr>
        <p:xfrm>
          <a:off x="1033669" y="2502934"/>
          <a:ext cx="9780104" cy="14983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30017">
                  <a:extLst>
                    <a:ext uri="{9D8B030D-6E8A-4147-A177-3AD203B41FA5}">
                      <a16:colId xmlns:a16="http://schemas.microsoft.com/office/drawing/2014/main" val="4274206022"/>
                    </a:ext>
                  </a:extLst>
                </a:gridCol>
                <a:gridCol w="1283665">
                  <a:extLst>
                    <a:ext uri="{9D8B030D-6E8A-4147-A177-3AD203B41FA5}">
                      <a16:colId xmlns:a16="http://schemas.microsoft.com/office/drawing/2014/main" val="3307557128"/>
                    </a:ext>
                  </a:extLst>
                </a:gridCol>
                <a:gridCol w="1976371">
                  <a:extLst>
                    <a:ext uri="{9D8B030D-6E8A-4147-A177-3AD203B41FA5}">
                      <a16:colId xmlns:a16="http://schemas.microsoft.com/office/drawing/2014/main" val="2357330544"/>
                    </a:ext>
                  </a:extLst>
                </a:gridCol>
                <a:gridCol w="1630017">
                  <a:extLst>
                    <a:ext uri="{9D8B030D-6E8A-4147-A177-3AD203B41FA5}">
                      <a16:colId xmlns:a16="http://schemas.microsoft.com/office/drawing/2014/main" val="1311524179"/>
                    </a:ext>
                  </a:extLst>
                </a:gridCol>
                <a:gridCol w="1630017">
                  <a:extLst>
                    <a:ext uri="{9D8B030D-6E8A-4147-A177-3AD203B41FA5}">
                      <a16:colId xmlns:a16="http://schemas.microsoft.com/office/drawing/2014/main" val="1013750642"/>
                    </a:ext>
                  </a:extLst>
                </a:gridCol>
                <a:gridCol w="1630017">
                  <a:extLst>
                    <a:ext uri="{9D8B030D-6E8A-4147-A177-3AD203B41FA5}">
                      <a16:colId xmlns:a16="http://schemas.microsoft.com/office/drawing/2014/main" val="503927355"/>
                    </a:ext>
                  </a:extLst>
                </a:gridCol>
              </a:tblGrid>
              <a:tr h="299672">
                <a:tc>
                  <a:txBody>
                    <a:bodyPr/>
                    <a:lstStyle/>
                    <a:p>
                      <a:pPr marL="152400" indent="-762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Student ID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姓名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特征</a:t>
                      </a:r>
                      <a:r>
                        <a:rPr lang="en-US" sz="1200" kern="100">
                          <a:effectLst/>
                        </a:rPr>
                        <a:t>1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特征</a:t>
                      </a:r>
                      <a:r>
                        <a:rPr lang="en-US" sz="1200" kern="100">
                          <a:effectLst/>
                        </a:rPr>
                        <a:t>2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特征</a:t>
                      </a:r>
                      <a:r>
                        <a:rPr lang="en-US" sz="1200" kern="100">
                          <a:effectLst/>
                        </a:rPr>
                        <a:t>N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130059"/>
                  </a:ext>
                </a:extLst>
              </a:tr>
              <a:tr h="29967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001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A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身份证号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年龄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…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性别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70852131"/>
                  </a:ext>
                </a:extLst>
              </a:tr>
              <a:tr h="29967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002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B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身份证号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年龄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性别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51263289"/>
                  </a:ext>
                </a:extLst>
              </a:tr>
              <a:tr h="29967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…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74566381"/>
                  </a:ext>
                </a:extLst>
              </a:tr>
              <a:tr h="299672"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XXX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N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…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…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39387171"/>
                  </a:ext>
                </a:extLst>
              </a:tr>
            </a:tbl>
          </a:graphicData>
        </a:graphic>
      </p:graphicFrame>
      <p:sp>
        <p:nvSpPr>
          <p:cNvPr id="5" name="内容占位符 2">
            <a:extLst>
              <a:ext uri="{FF2B5EF4-FFF2-40B4-BE49-F238E27FC236}">
                <a16:creationId xmlns:a16="http://schemas.microsoft.com/office/drawing/2014/main" id="{622AFF19-3CF2-294F-8D34-2003F605BB54}"/>
              </a:ext>
            </a:extLst>
          </p:cNvPr>
          <p:cNvSpPr txBox="1">
            <a:spLocks/>
          </p:cNvSpPr>
          <p:nvPr/>
        </p:nvSpPr>
        <p:spPr>
          <a:xfrm>
            <a:off x="838200" y="4339948"/>
            <a:ext cx="10515600" cy="677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Word2vec</a:t>
            </a:r>
            <a:r>
              <a:rPr kumimoji="1" lang="zh-CN" altLang="en-US" dirty="0"/>
              <a:t>描述了词的多个维度的特征</a:t>
            </a:r>
            <a:r>
              <a:rPr kumimoji="1" lang="en-US" altLang="zh-CN" dirty="0"/>
              <a:t>:</a:t>
            </a:r>
            <a:r>
              <a:rPr kumimoji="1" lang="zh-CN" altLang="zh-CN" dirty="0"/>
              <a:t> </a:t>
            </a:r>
            <a:endParaRPr kumimoji="1" lang="en-US" altLang="zh-CN" dirty="0"/>
          </a:p>
          <a:p>
            <a:endParaRPr kumimoji="1" lang="zh-CN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82C9D5FF-E8DE-D24A-837F-66DE04DF01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8039777"/>
              </p:ext>
            </p:extLst>
          </p:nvPr>
        </p:nvGraphicFramePr>
        <p:xfrm>
          <a:off x="1033669" y="5017256"/>
          <a:ext cx="9780103" cy="103334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57355">
                  <a:extLst>
                    <a:ext uri="{9D8B030D-6E8A-4147-A177-3AD203B41FA5}">
                      <a16:colId xmlns:a16="http://schemas.microsoft.com/office/drawing/2014/main" val="3709089842"/>
                    </a:ext>
                  </a:extLst>
                </a:gridCol>
                <a:gridCol w="1456327">
                  <a:extLst>
                    <a:ext uri="{9D8B030D-6E8A-4147-A177-3AD203B41FA5}">
                      <a16:colId xmlns:a16="http://schemas.microsoft.com/office/drawing/2014/main" val="1318634922"/>
                    </a:ext>
                  </a:extLst>
                </a:gridCol>
                <a:gridCol w="1976370">
                  <a:extLst>
                    <a:ext uri="{9D8B030D-6E8A-4147-A177-3AD203B41FA5}">
                      <a16:colId xmlns:a16="http://schemas.microsoft.com/office/drawing/2014/main" val="2367296814"/>
                    </a:ext>
                  </a:extLst>
                </a:gridCol>
                <a:gridCol w="1630017">
                  <a:extLst>
                    <a:ext uri="{9D8B030D-6E8A-4147-A177-3AD203B41FA5}">
                      <a16:colId xmlns:a16="http://schemas.microsoft.com/office/drawing/2014/main" val="2172522686"/>
                    </a:ext>
                  </a:extLst>
                </a:gridCol>
                <a:gridCol w="1630017">
                  <a:extLst>
                    <a:ext uri="{9D8B030D-6E8A-4147-A177-3AD203B41FA5}">
                      <a16:colId xmlns:a16="http://schemas.microsoft.com/office/drawing/2014/main" val="762935157"/>
                    </a:ext>
                  </a:extLst>
                </a:gridCol>
                <a:gridCol w="1630017">
                  <a:extLst>
                    <a:ext uri="{9D8B030D-6E8A-4147-A177-3AD203B41FA5}">
                      <a16:colId xmlns:a16="http://schemas.microsoft.com/office/drawing/2014/main" val="1902444765"/>
                    </a:ext>
                  </a:extLst>
                </a:gridCol>
              </a:tblGrid>
              <a:tr h="206669">
                <a:tc>
                  <a:txBody>
                    <a:bodyPr/>
                    <a:lstStyle/>
                    <a:p>
                      <a:pPr marL="152400" indent="-762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Word ID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特征</a:t>
                      </a:r>
                      <a:r>
                        <a:rPr lang="en-US" sz="1200" kern="100">
                          <a:effectLst/>
                        </a:rPr>
                        <a:t>0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特征</a:t>
                      </a:r>
                      <a:r>
                        <a:rPr lang="en-US" sz="1200" kern="100">
                          <a:effectLst/>
                        </a:rPr>
                        <a:t>1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特征</a:t>
                      </a:r>
                      <a:r>
                        <a:rPr lang="en-US" sz="1200" kern="100">
                          <a:effectLst/>
                        </a:rPr>
                        <a:t>2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特征</a:t>
                      </a:r>
                      <a:r>
                        <a:rPr lang="en-US" sz="1200" kern="100">
                          <a:effectLst/>
                        </a:rPr>
                        <a:t>N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73075535"/>
                  </a:ext>
                </a:extLst>
              </a:tr>
              <a:tr h="206669"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001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0.1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0.3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200" kern="100" dirty="0">
                          <a:effectLst/>
                        </a:rPr>
                        <a:t>       </a:t>
                      </a:r>
                      <a:r>
                        <a:rPr lang="en-US" sz="1200" kern="100" dirty="0">
                          <a:effectLst/>
                        </a:rPr>
                        <a:t>0.9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0.2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02470774"/>
                  </a:ext>
                </a:extLst>
              </a:tr>
              <a:tr h="206669"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002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0.8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0.4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0.9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0.1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9888960"/>
                  </a:ext>
                </a:extLst>
              </a:tr>
              <a:tr h="206669"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40884648"/>
                  </a:ext>
                </a:extLst>
              </a:tr>
              <a:tr h="206669"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XXX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0.2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…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…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498537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2452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909CF3-FBE4-1949-B9F1-F269A72F2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Word2Vec</a:t>
            </a:r>
            <a:r>
              <a:rPr kumimoji="1" lang="zh-CN" altLang="en-US" dirty="0"/>
              <a:t>模型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0BAC145D-0062-2F4C-8371-25D0580A2CB8}"/>
              </a:ext>
            </a:extLst>
          </p:cNvPr>
          <p:cNvGrpSpPr/>
          <p:nvPr/>
        </p:nvGrpSpPr>
        <p:grpSpPr>
          <a:xfrm>
            <a:off x="2482850" y="4171950"/>
            <a:ext cx="5473700" cy="960120"/>
            <a:chOff x="0" y="0"/>
            <a:chExt cx="5903130" cy="1094282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0F8E36E5-FF50-EF4E-95EC-B34B5E75C207}"/>
                </a:ext>
              </a:extLst>
            </p:cNvPr>
            <p:cNvSpPr/>
            <p:nvPr/>
          </p:nvSpPr>
          <p:spPr>
            <a:xfrm>
              <a:off x="1678899" y="0"/>
              <a:ext cx="2578308" cy="1094282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CN" sz="1200" dirty="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未训练的神经网络模型</a:t>
              </a:r>
              <a:endParaRPr lang="zh-CN" sz="12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  <a:p>
              <a:pPr algn="ctr">
                <a:spcAft>
                  <a:spcPts val="0"/>
                </a:spcAft>
              </a:pPr>
              <a:r>
                <a:rPr lang="en-US" sz="1200" dirty="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Task</a:t>
              </a:r>
              <a:r>
                <a:rPr lang="zh-CN" sz="1200" dirty="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：预测下一个词</a:t>
              </a:r>
              <a:endParaRPr lang="zh-CN" sz="12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cxnSp>
          <p:nvCxnSpPr>
            <p:cNvPr id="6" name="直线箭头连接符 5">
              <a:extLst>
                <a:ext uri="{FF2B5EF4-FFF2-40B4-BE49-F238E27FC236}">
                  <a16:creationId xmlns:a16="http://schemas.microsoft.com/office/drawing/2014/main" id="{8D8A9C1C-FF38-1741-BD94-DDAEDBE356B8}"/>
                </a:ext>
              </a:extLst>
            </p:cNvPr>
            <p:cNvCxnSpPr/>
            <p:nvPr/>
          </p:nvCxnSpPr>
          <p:spPr>
            <a:xfrm>
              <a:off x="839449" y="198412"/>
              <a:ext cx="811530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线箭头连接符 6">
              <a:extLst>
                <a:ext uri="{FF2B5EF4-FFF2-40B4-BE49-F238E27FC236}">
                  <a16:creationId xmlns:a16="http://schemas.microsoft.com/office/drawing/2014/main" id="{4134E5BD-481A-B54B-8C50-F34E2A861648}"/>
                </a:ext>
              </a:extLst>
            </p:cNvPr>
            <p:cNvCxnSpPr/>
            <p:nvPr/>
          </p:nvCxnSpPr>
          <p:spPr>
            <a:xfrm>
              <a:off x="839449" y="768038"/>
              <a:ext cx="811530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线箭头连接符 7">
              <a:extLst>
                <a:ext uri="{FF2B5EF4-FFF2-40B4-BE49-F238E27FC236}">
                  <a16:creationId xmlns:a16="http://schemas.microsoft.com/office/drawing/2014/main" id="{4E7D57EE-DE65-BB40-8657-6D64005B826E}"/>
                </a:ext>
              </a:extLst>
            </p:cNvPr>
            <p:cNvCxnSpPr/>
            <p:nvPr/>
          </p:nvCxnSpPr>
          <p:spPr>
            <a:xfrm>
              <a:off x="4257207" y="573166"/>
              <a:ext cx="811530" cy="0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50734790-FFCA-6E4B-B4B6-46875A6F439D}"/>
                </a:ext>
              </a:extLst>
            </p:cNvPr>
            <p:cNvSpPr/>
            <p:nvPr/>
          </p:nvSpPr>
          <p:spPr>
            <a:xfrm>
              <a:off x="5068740" y="395738"/>
              <a:ext cx="834390" cy="365760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CN" sz="120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输出</a:t>
              </a:r>
              <a:endParaRPr lang="zh-CN" sz="120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E4EFEC76-DC28-8C45-B22F-4B3086BA3EC0}"/>
                </a:ext>
              </a:extLst>
            </p:cNvPr>
            <p:cNvSpPr/>
            <p:nvPr/>
          </p:nvSpPr>
          <p:spPr>
            <a:xfrm>
              <a:off x="14990" y="29981"/>
              <a:ext cx="834390" cy="365759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CN" sz="120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输入</a:t>
              </a:r>
              <a:r>
                <a:rPr lang="en-US" sz="120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1</a:t>
              </a:r>
              <a:endParaRPr lang="zh-CN" sz="120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31A7212C-818D-BB41-8399-347F5FA0037C}"/>
                </a:ext>
              </a:extLst>
            </p:cNvPr>
            <p:cNvSpPr/>
            <p:nvPr/>
          </p:nvSpPr>
          <p:spPr>
            <a:xfrm>
              <a:off x="0" y="569626"/>
              <a:ext cx="834390" cy="347230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CN" sz="120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输入</a:t>
              </a:r>
              <a:r>
                <a:rPr lang="en-US" sz="1200">
                  <a:solidFill>
                    <a:srgbClr val="000000"/>
                  </a:solidFill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2</a:t>
              </a:r>
              <a:endParaRPr lang="zh-CN" sz="120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</p:grpSp>
      <p:sp>
        <p:nvSpPr>
          <p:cNvPr id="12" name="内容占位符 2">
            <a:extLst>
              <a:ext uri="{FF2B5EF4-FFF2-40B4-BE49-F238E27FC236}">
                <a16:creationId xmlns:a16="http://schemas.microsoft.com/office/drawing/2014/main" id="{8A4B09DF-EEE1-EF4F-8A44-29644B9EC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68000" cy="1937920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输入词的向量表示</a:t>
            </a:r>
            <a:endParaRPr kumimoji="1" lang="en-US" altLang="zh-CN" dirty="0"/>
          </a:p>
          <a:p>
            <a:r>
              <a:rPr kumimoji="1" lang="zh-CN" altLang="en-US" dirty="0"/>
              <a:t>通过神经网络反向传播调整模型参数</a:t>
            </a:r>
            <a:endParaRPr kumimoji="1" lang="en-US" altLang="zh-CN" dirty="0"/>
          </a:p>
          <a:p>
            <a:r>
              <a:rPr kumimoji="1" lang="zh-CN" altLang="en-US" dirty="0"/>
              <a:t>调整词的向量表示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4707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B5038B-2096-264B-B5FF-330858830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Word2Vec</a:t>
            </a:r>
            <a:r>
              <a:rPr kumimoji="1" lang="zh-CN" altLang="en-US" dirty="0"/>
              <a:t> 模型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AE9093-A365-FC4D-8B95-7382FD4AF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63526"/>
            <a:ext cx="10515600" cy="4351338"/>
          </a:xfrm>
        </p:spPr>
        <p:txBody>
          <a:bodyPr/>
          <a:lstStyle/>
          <a:p>
            <a:r>
              <a:rPr kumimoji="1" lang="zh-CN" altLang="en-US" dirty="0"/>
              <a:t>输入：词的向量表示</a:t>
            </a:r>
            <a:endParaRPr kumimoji="1" lang="en-US" altLang="zh-CN" dirty="0"/>
          </a:p>
          <a:p>
            <a:r>
              <a:rPr kumimoji="1" lang="zh-CN" altLang="en-US" dirty="0"/>
              <a:t>训练过程：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(1)</a:t>
            </a:r>
            <a:r>
              <a:rPr kumimoji="1" lang="zh-CN" altLang="en-US" dirty="0"/>
              <a:t> 从</a:t>
            </a:r>
            <a:r>
              <a:rPr kumimoji="1" lang="en-US" altLang="zh-CN" dirty="0"/>
              <a:t>embedding</a:t>
            </a:r>
            <a:r>
              <a:rPr kumimoji="1" lang="zh-CN" altLang="en-US" dirty="0"/>
              <a:t>表中查找输入词的初始</a:t>
            </a:r>
            <a:r>
              <a:rPr kumimoji="1" lang="en-US" altLang="zh-CN" dirty="0"/>
              <a:t>embedding</a:t>
            </a:r>
            <a:r>
              <a:rPr kumimoji="1" lang="zh-CN" altLang="en-US" dirty="0"/>
              <a:t>值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(2)</a:t>
            </a:r>
            <a:r>
              <a:rPr kumimoji="1" lang="zh-CN" altLang="en-US" dirty="0"/>
              <a:t> 通过神经网络预测下一个词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(3)</a:t>
            </a:r>
            <a:r>
              <a:rPr kumimoji="1" lang="zh-CN" altLang="en-US" dirty="0"/>
              <a:t> 前向传播求</a:t>
            </a:r>
            <a:r>
              <a:rPr kumimoji="1" lang="en-US" altLang="zh-CN" dirty="0" err="1"/>
              <a:t>lossfunction</a:t>
            </a:r>
            <a:r>
              <a:rPr kumimoji="1" lang="zh-CN" altLang="en-US" dirty="0"/>
              <a:t>的值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(4)</a:t>
            </a:r>
            <a:r>
              <a:rPr kumimoji="1" lang="zh-CN" altLang="en-US" dirty="0"/>
              <a:t>反向传播：更新权重参数和输入的</a:t>
            </a:r>
            <a:r>
              <a:rPr kumimoji="1" lang="en-US" altLang="zh-CN" dirty="0"/>
              <a:t>embedding</a:t>
            </a:r>
            <a:r>
              <a:rPr kumimoji="1" lang="zh-CN" altLang="en-US" dirty="0"/>
              <a:t>值</a:t>
            </a:r>
            <a:endParaRPr kumimoji="1" lang="en-US" altLang="zh-CN" dirty="0"/>
          </a:p>
          <a:p>
            <a:r>
              <a:rPr kumimoji="1" lang="zh-CN" altLang="en-US" dirty="0"/>
              <a:t>训练结果：含有上下文信息的词向量和</a:t>
            </a:r>
            <a:r>
              <a:rPr kumimoji="1" lang="en-US" altLang="zh-CN" dirty="0"/>
              <a:t>word2vec</a:t>
            </a:r>
            <a:r>
              <a:rPr kumimoji="1" lang="zh-CN" altLang="en-US" dirty="0"/>
              <a:t>模型</a:t>
            </a:r>
            <a:endParaRPr kumimoji="1" lang="en-US" altLang="zh-CN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B2D57C15-FF56-754A-BEBC-B55C78ADE042}"/>
              </a:ext>
            </a:extLst>
          </p:cNvPr>
          <p:cNvGrpSpPr/>
          <p:nvPr/>
        </p:nvGrpSpPr>
        <p:grpSpPr>
          <a:xfrm>
            <a:off x="2832958" y="1369984"/>
            <a:ext cx="6296025" cy="2214247"/>
            <a:chOff x="1" y="1169043"/>
            <a:chExt cx="6296626" cy="2214522"/>
          </a:xfrm>
        </p:grpSpPr>
        <p:sp>
          <p:nvSpPr>
            <p:cNvPr id="5" name="文本框 48">
              <a:extLst>
                <a:ext uri="{FF2B5EF4-FFF2-40B4-BE49-F238E27FC236}">
                  <a16:creationId xmlns:a16="http://schemas.microsoft.com/office/drawing/2014/main" id="{0267EF3E-F996-9341-B6B4-739043EEC464}"/>
                </a:ext>
              </a:extLst>
            </p:cNvPr>
            <p:cNvSpPr txBox="1"/>
            <p:nvPr/>
          </p:nvSpPr>
          <p:spPr>
            <a:xfrm>
              <a:off x="1824117" y="1849212"/>
              <a:ext cx="491778" cy="307361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0"/>
                </a:spcAft>
              </a:pPr>
              <a:r>
                <a:rPr lang="en-US" sz="8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…</a:t>
              </a:r>
              <a:endParaRPr lang="zh-CN" sz="120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sp>
          <p:nvSpPr>
            <p:cNvPr id="6" name="文本框 50">
              <a:extLst>
                <a:ext uri="{FF2B5EF4-FFF2-40B4-BE49-F238E27FC236}">
                  <a16:creationId xmlns:a16="http://schemas.microsoft.com/office/drawing/2014/main" id="{CE2FFFF2-9AB1-4948-9324-184A15451E4E}"/>
                </a:ext>
              </a:extLst>
            </p:cNvPr>
            <p:cNvSpPr txBox="1"/>
            <p:nvPr/>
          </p:nvSpPr>
          <p:spPr>
            <a:xfrm>
              <a:off x="1827820" y="2392466"/>
              <a:ext cx="491778" cy="307361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0"/>
                </a:spcAft>
              </a:pPr>
              <a:r>
                <a:rPr lang="en-US" sz="8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…</a:t>
              </a:r>
              <a:endParaRPr lang="zh-CN" sz="120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575ADEB7-2FA1-D841-AF9B-3A38E23B84B2}"/>
                </a:ext>
              </a:extLst>
            </p:cNvPr>
            <p:cNvGrpSpPr/>
            <p:nvPr/>
          </p:nvGrpSpPr>
          <p:grpSpPr>
            <a:xfrm>
              <a:off x="1" y="1169043"/>
              <a:ext cx="6296626" cy="2214522"/>
              <a:chOff x="1" y="0"/>
              <a:chExt cx="6296626" cy="2214522"/>
            </a:xfrm>
          </p:grpSpPr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71AC090B-8FC3-0A40-9189-A26FB251B6F7}"/>
                  </a:ext>
                </a:extLst>
              </p:cNvPr>
              <p:cNvGrpSpPr/>
              <p:nvPr/>
            </p:nvGrpSpPr>
            <p:grpSpPr>
              <a:xfrm>
                <a:off x="1" y="0"/>
                <a:ext cx="6296626" cy="2118202"/>
                <a:chOff x="-5058" y="0"/>
                <a:chExt cx="6790617" cy="2413205"/>
              </a:xfrm>
            </p:grpSpPr>
            <p:sp>
              <p:nvSpPr>
                <p:cNvPr id="20" name="矩形 19">
                  <a:extLst>
                    <a:ext uri="{FF2B5EF4-FFF2-40B4-BE49-F238E27FC236}">
                      <a16:creationId xmlns:a16="http://schemas.microsoft.com/office/drawing/2014/main" id="{58F8B04E-C1C6-CD4A-B70C-91815B66B6A6}"/>
                    </a:ext>
                  </a:extLst>
                </p:cNvPr>
                <p:cNvSpPr/>
                <p:nvPr/>
              </p:nvSpPr>
              <p:spPr>
                <a:xfrm>
                  <a:off x="1678899" y="0"/>
                  <a:ext cx="3243502" cy="2413205"/>
                </a:xfrm>
                <a:prstGeom prst="rect">
                  <a:avLst/>
                </a:prstGeom>
                <a:noFill/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>
                    <a:spcAft>
                      <a:spcPts val="0"/>
                    </a:spcAft>
                  </a:pPr>
                  <a:r>
                    <a:rPr lang="en-US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 </a:t>
                  </a:r>
                  <a:endParaRPr lang="zh-CN" sz="12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cxnSp>
              <p:nvCxnSpPr>
                <p:cNvPr id="21" name="直线箭头连接符 20">
                  <a:extLst>
                    <a:ext uri="{FF2B5EF4-FFF2-40B4-BE49-F238E27FC236}">
                      <a16:creationId xmlns:a16="http://schemas.microsoft.com/office/drawing/2014/main" id="{6693C57E-C927-7A46-B996-332C078CD6A5}"/>
                    </a:ext>
                  </a:extLst>
                </p:cNvPr>
                <p:cNvCxnSpPr/>
                <p:nvPr/>
              </p:nvCxnSpPr>
              <p:spPr>
                <a:xfrm>
                  <a:off x="834390" y="678355"/>
                  <a:ext cx="811530" cy="0"/>
                </a:xfrm>
                <a:prstGeom prst="straightConnector1">
                  <a:avLst/>
                </a:prstGeom>
                <a:ln>
                  <a:solidFill>
                    <a:srgbClr val="00B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线箭头连接符 21">
                  <a:extLst>
                    <a:ext uri="{FF2B5EF4-FFF2-40B4-BE49-F238E27FC236}">
                      <a16:creationId xmlns:a16="http://schemas.microsoft.com/office/drawing/2014/main" id="{E194E7C9-F294-1F44-95A6-3AA261D0F88F}"/>
                    </a:ext>
                  </a:extLst>
                </p:cNvPr>
                <p:cNvCxnSpPr/>
                <p:nvPr/>
              </p:nvCxnSpPr>
              <p:spPr>
                <a:xfrm>
                  <a:off x="834390" y="1247981"/>
                  <a:ext cx="811530" cy="0"/>
                </a:xfrm>
                <a:prstGeom prst="straightConnector1">
                  <a:avLst/>
                </a:prstGeom>
                <a:ln>
                  <a:solidFill>
                    <a:srgbClr val="00B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线箭头连接符 22">
                  <a:extLst>
                    <a:ext uri="{FF2B5EF4-FFF2-40B4-BE49-F238E27FC236}">
                      <a16:creationId xmlns:a16="http://schemas.microsoft.com/office/drawing/2014/main" id="{E24C3792-24B0-D94B-AEB6-6921BC773153}"/>
                    </a:ext>
                  </a:extLst>
                </p:cNvPr>
                <p:cNvCxnSpPr/>
                <p:nvPr/>
              </p:nvCxnSpPr>
              <p:spPr>
                <a:xfrm>
                  <a:off x="4899343" y="1053094"/>
                  <a:ext cx="811530" cy="0"/>
                </a:xfrm>
                <a:prstGeom prst="straightConnector1">
                  <a:avLst/>
                </a:prstGeom>
                <a:ln>
                  <a:solidFill>
                    <a:srgbClr val="00B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矩形 23">
                  <a:extLst>
                    <a:ext uri="{FF2B5EF4-FFF2-40B4-BE49-F238E27FC236}">
                      <a16:creationId xmlns:a16="http://schemas.microsoft.com/office/drawing/2014/main" id="{3802E1F4-A46D-124F-B42A-7D4FFAEBAC5C}"/>
                    </a:ext>
                  </a:extLst>
                </p:cNvPr>
                <p:cNvSpPr/>
                <p:nvPr/>
              </p:nvSpPr>
              <p:spPr>
                <a:xfrm>
                  <a:off x="5710834" y="875605"/>
                  <a:ext cx="1074725" cy="845925"/>
                </a:xfrm>
                <a:prstGeom prst="rect">
                  <a:avLst/>
                </a:prstGeom>
                <a:noFill/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>
                    <a:spcAft>
                      <a:spcPts val="0"/>
                    </a:spcAft>
                  </a:pPr>
                  <a:r>
                    <a:rPr lang="zh-CN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输出</a:t>
                  </a:r>
                  <a:endParaRPr lang="zh-CN" sz="12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  <a:p>
                  <a:pPr>
                    <a:spcAft>
                      <a:spcPts val="0"/>
                    </a:spcAft>
                  </a:pPr>
                  <a:r>
                    <a:rPr lang="zh-CN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求出</a:t>
                  </a:r>
                  <a:r>
                    <a:rPr lang="en-US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loss</a:t>
                  </a:r>
                  <a:endParaRPr lang="zh-CN" sz="12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sp>
              <p:nvSpPr>
                <p:cNvPr id="25" name="矩形 24">
                  <a:extLst>
                    <a:ext uri="{FF2B5EF4-FFF2-40B4-BE49-F238E27FC236}">
                      <a16:creationId xmlns:a16="http://schemas.microsoft.com/office/drawing/2014/main" id="{7F283CF1-5722-B644-8CDE-80E40967129F}"/>
                    </a:ext>
                  </a:extLst>
                </p:cNvPr>
                <p:cNvSpPr/>
                <p:nvPr/>
              </p:nvSpPr>
              <p:spPr>
                <a:xfrm>
                  <a:off x="9933" y="509924"/>
                  <a:ext cx="834389" cy="365759"/>
                </a:xfrm>
                <a:prstGeom prst="rect">
                  <a:avLst/>
                </a:prstGeom>
                <a:noFill/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Aft>
                      <a:spcPts val="0"/>
                    </a:spcAft>
                  </a:pPr>
                  <a:r>
                    <a:rPr lang="zh-CN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输入</a:t>
                  </a:r>
                  <a:r>
                    <a:rPr lang="en-US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1</a:t>
                  </a:r>
                  <a:endParaRPr lang="zh-CN" sz="12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sp>
              <p:nvSpPr>
                <p:cNvPr id="26" name="矩形 25">
                  <a:extLst>
                    <a:ext uri="{FF2B5EF4-FFF2-40B4-BE49-F238E27FC236}">
                      <a16:creationId xmlns:a16="http://schemas.microsoft.com/office/drawing/2014/main" id="{BB378355-88F4-F74C-AF60-EA7DD9FA372B}"/>
                    </a:ext>
                  </a:extLst>
                </p:cNvPr>
                <p:cNvSpPr/>
                <p:nvPr/>
              </p:nvSpPr>
              <p:spPr>
                <a:xfrm>
                  <a:off x="-5058" y="1049569"/>
                  <a:ext cx="834389" cy="347230"/>
                </a:xfrm>
                <a:prstGeom prst="rect">
                  <a:avLst/>
                </a:prstGeom>
                <a:noFill/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Aft>
                      <a:spcPts val="0"/>
                    </a:spcAft>
                  </a:pPr>
                  <a:r>
                    <a:rPr lang="zh-CN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输入</a:t>
                  </a:r>
                  <a:r>
                    <a:rPr lang="en-US" sz="1200">
                      <a:solidFill>
                        <a:srgbClr val="000000"/>
                      </a:solidFill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2</a:t>
                  </a:r>
                  <a:endParaRPr lang="zh-CN" sz="12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</p:grpSp>
          <p:sp>
            <p:nvSpPr>
              <p:cNvPr id="9" name="文本框 46">
                <a:extLst>
                  <a:ext uri="{FF2B5EF4-FFF2-40B4-BE49-F238E27FC236}">
                    <a16:creationId xmlns:a16="http://schemas.microsoft.com/office/drawing/2014/main" id="{1E00A6D6-1F43-5148-B2FF-D1B36DE0FB75}"/>
                  </a:ext>
                </a:extLst>
              </p:cNvPr>
              <p:cNvSpPr txBox="1"/>
              <p:nvPr/>
            </p:nvSpPr>
            <p:spPr>
              <a:xfrm>
                <a:off x="1530876" y="57854"/>
                <a:ext cx="1289017" cy="530199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(1)look up embedding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0" name="文本框 47">
                <a:extLst>
                  <a:ext uri="{FF2B5EF4-FFF2-40B4-BE49-F238E27FC236}">
                    <a16:creationId xmlns:a16="http://schemas.microsoft.com/office/drawing/2014/main" id="{D8460FF2-BDC6-C24C-8290-D7D88C2BF6D5}"/>
                  </a:ext>
                </a:extLst>
              </p:cNvPr>
              <p:cNvSpPr txBox="1"/>
              <p:nvPr/>
            </p:nvSpPr>
            <p:spPr>
              <a:xfrm>
                <a:off x="1824104" y="374097"/>
                <a:ext cx="491490" cy="30734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zh-CN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输入</a:t>
                </a: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1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1" name="文本框 49">
                <a:extLst>
                  <a:ext uri="{FF2B5EF4-FFF2-40B4-BE49-F238E27FC236}">
                    <a16:creationId xmlns:a16="http://schemas.microsoft.com/office/drawing/2014/main" id="{F06E0BB5-DD6A-FD49-9E02-64FAEF6FBDC2}"/>
                  </a:ext>
                </a:extLst>
              </p:cNvPr>
              <p:cNvSpPr txBox="1"/>
              <p:nvPr/>
            </p:nvSpPr>
            <p:spPr>
              <a:xfrm>
                <a:off x="1831104" y="559977"/>
                <a:ext cx="491778" cy="307361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en-US" sz="800" dirty="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…</a:t>
                </a:r>
                <a:endParaRPr lang="zh-CN" sz="1200" dirty="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2" name="文本框 51">
                <a:extLst>
                  <a:ext uri="{FF2B5EF4-FFF2-40B4-BE49-F238E27FC236}">
                    <a16:creationId xmlns:a16="http://schemas.microsoft.com/office/drawing/2014/main" id="{802902D4-1233-5342-AF28-76A25F3C3C30}"/>
                  </a:ext>
                </a:extLst>
              </p:cNvPr>
              <p:cNvSpPr txBox="1"/>
              <p:nvPr/>
            </p:nvSpPr>
            <p:spPr>
              <a:xfrm>
                <a:off x="1800946" y="999131"/>
                <a:ext cx="491778" cy="307361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zh-CN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输入</a:t>
                </a: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2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3" name="文本框 52">
                <a:extLst>
                  <a:ext uri="{FF2B5EF4-FFF2-40B4-BE49-F238E27FC236}">
                    <a16:creationId xmlns:a16="http://schemas.microsoft.com/office/drawing/2014/main" id="{8D5FC3D7-E634-BD46-ACB2-26EC89DF99EB}"/>
                  </a:ext>
                </a:extLst>
              </p:cNvPr>
              <p:cNvSpPr txBox="1"/>
              <p:nvPr/>
            </p:nvSpPr>
            <p:spPr>
              <a:xfrm>
                <a:off x="3842795" y="636608"/>
                <a:ext cx="491490" cy="30734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zh-CN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输入</a:t>
                </a: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1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4" name="文本框 53">
                <a:extLst>
                  <a:ext uri="{FF2B5EF4-FFF2-40B4-BE49-F238E27FC236}">
                    <a16:creationId xmlns:a16="http://schemas.microsoft.com/office/drawing/2014/main" id="{53959720-4DC3-F04F-B756-9D0ED7304EAE}"/>
                  </a:ext>
                </a:extLst>
              </p:cNvPr>
              <p:cNvSpPr txBox="1"/>
              <p:nvPr/>
            </p:nvSpPr>
            <p:spPr>
              <a:xfrm>
                <a:off x="3854370" y="960699"/>
                <a:ext cx="491490" cy="30734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zh-CN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输入</a:t>
                </a: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2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5" name="文本框 54">
                <a:extLst>
                  <a:ext uri="{FF2B5EF4-FFF2-40B4-BE49-F238E27FC236}">
                    <a16:creationId xmlns:a16="http://schemas.microsoft.com/office/drawing/2014/main" id="{9495C9C4-C82B-EF49-A475-ABC636F83628}"/>
                  </a:ext>
                </a:extLst>
              </p:cNvPr>
              <p:cNvSpPr txBox="1"/>
              <p:nvPr/>
            </p:nvSpPr>
            <p:spPr>
              <a:xfrm>
                <a:off x="2932622" y="57862"/>
                <a:ext cx="1472236" cy="447572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(2)predict the next word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cxnSp>
            <p:nvCxnSpPr>
              <p:cNvPr id="16" name="直线箭头连接符 15">
                <a:extLst>
                  <a:ext uri="{FF2B5EF4-FFF2-40B4-BE49-F238E27FC236}">
                    <a16:creationId xmlns:a16="http://schemas.microsoft.com/office/drawing/2014/main" id="{5BEB1042-129D-7F42-8779-BC6ED35D7B91}"/>
                  </a:ext>
                </a:extLst>
              </p:cNvPr>
              <p:cNvCxnSpPr/>
              <p:nvPr/>
            </p:nvCxnSpPr>
            <p:spPr>
              <a:xfrm flipH="1">
                <a:off x="4574251" y="1394589"/>
                <a:ext cx="731108" cy="0"/>
              </a:xfrm>
              <a:prstGeom prst="straightConnector1">
                <a:avLst/>
              </a:prstGeom>
              <a:ln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文本框 56">
                <a:extLst>
                  <a:ext uri="{FF2B5EF4-FFF2-40B4-BE49-F238E27FC236}">
                    <a16:creationId xmlns:a16="http://schemas.microsoft.com/office/drawing/2014/main" id="{46E47D6F-A708-1D49-B26F-1257FE0BD100}"/>
                  </a:ext>
                </a:extLst>
              </p:cNvPr>
              <p:cNvSpPr txBox="1"/>
              <p:nvPr/>
            </p:nvSpPr>
            <p:spPr>
              <a:xfrm>
                <a:off x="4676173" y="1400537"/>
                <a:ext cx="858560" cy="30734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zh-CN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反向传播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8" name="文本框 57">
                <a:extLst>
                  <a:ext uri="{FF2B5EF4-FFF2-40B4-BE49-F238E27FC236}">
                    <a16:creationId xmlns:a16="http://schemas.microsoft.com/office/drawing/2014/main" id="{7BF1A6F2-ECBB-8D4E-859D-C963D498265E}"/>
                  </a:ext>
                </a:extLst>
              </p:cNvPr>
              <p:cNvSpPr txBox="1"/>
              <p:nvPr/>
            </p:nvSpPr>
            <p:spPr>
              <a:xfrm>
                <a:off x="3038200" y="1766928"/>
                <a:ext cx="1015002" cy="447572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(3)update weight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19" name="文本框 58">
                <a:extLst>
                  <a:ext uri="{FF2B5EF4-FFF2-40B4-BE49-F238E27FC236}">
                    <a16:creationId xmlns:a16="http://schemas.microsoft.com/office/drawing/2014/main" id="{CDA11FEB-EFE0-8E40-8CD9-87C52F566EFD}"/>
                  </a:ext>
                </a:extLst>
              </p:cNvPr>
              <p:cNvSpPr txBox="1"/>
              <p:nvPr/>
            </p:nvSpPr>
            <p:spPr>
              <a:xfrm>
                <a:off x="1561456" y="1766950"/>
                <a:ext cx="1371166" cy="447572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en-US" sz="8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(4)update embedding</a:t>
                </a:r>
                <a:endParaRPr lang="zh-CN" sz="120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sp>
            <p:nvSpPr>
              <p:cNvPr id="27" name="文本框 56">
                <a:extLst>
                  <a:ext uri="{FF2B5EF4-FFF2-40B4-BE49-F238E27FC236}">
                    <a16:creationId xmlns:a16="http://schemas.microsoft.com/office/drawing/2014/main" id="{D7F06DEC-BF79-AA42-8D55-6E77D4FCA837}"/>
                  </a:ext>
                </a:extLst>
              </p:cNvPr>
              <p:cNvSpPr txBox="1"/>
              <p:nvPr/>
            </p:nvSpPr>
            <p:spPr>
              <a:xfrm>
                <a:off x="4699608" y="669040"/>
                <a:ext cx="858560" cy="30734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zh-CN" altLang="en-US" sz="800" dirty="0"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前</a:t>
                </a:r>
                <a:r>
                  <a:rPr lang="zh-CN" sz="800" dirty="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向传播</a:t>
                </a:r>
                <a:endParaRPr lang="zh-CN" sz="1200" dirty="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04315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F5BF78-2227-4548-BB7D-830780333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Word2Vec</a:t>
            </a:r>
            <a:r>
              <a:rPr kumimoji="1" lang="zh-CN" altLang="en-US" dirty="0"/>
              <a:t>的实现方法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FDEE8C39-EF97-9849-8C5C-3C386C779DB2}"/>
              </a:ext>
            </a:extLst>
          </p:cNvPr>
          <p:cNvGrpSpPr/>
          <p:nvPr/>
        </p:nvGrpSpPr>
        <p:grpSpPr>
          <a:xfrm>
            <a:off x="1879281" y="2515672"/>
            <a:ext cx="8433437" cy="3977203"/>
            <a:chOff x="2362404" y="1690688"/>
            <a:chExt cx="8433437" cy="3977203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2A28FFC2-65EF-DF4B-805A-23E4506886DC}"/>
                </a:ext>
              </a:extLst>
            </p:cNvPr>
            <p:cNvPicPr/>
            <p:nvPr/>
          </p:nvPicPr>
          <p:blipFill rotWithShape="1">
            <a:blip r:embed="rId2"/>
            <a:srcRect t="6172"/>
            <a:stretch/>
          </p:blipFill>
          <p:spPr>
            <a:xfrm>
              <a:off x="2887579" y="1690688"/>
              <a:ext cx="7234989" cy="3657600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C93543DE-9B79-FB45-9A7A-BBD446D11C3A}"/>
                </a:ext>
              </a:extLst>
            </p:cNvPr>
            <p:cNvSpPr txBox="1"/>
            <p:nvPr/>
          </p:nvSpPr>
          <p:spPr>
            <a:xfrm>
              <a:off x="3930316" y="5298559"/>
              <a:ext cx="8002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err="1"/>
                <a:t>CBoW</a:t>
              </a:r>
              <a:endParaRPr kumimoji="1" lang="zh-CN" altLang="en-US" dirty="0"/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D991F6CC-80AA-1C41-AF9C-BADDF9DFE246}"/>
                </a:ext>
              </a:extLst>
            </p:cNvPr>
            <p:cNvSpPr txBox="1"/>
            <p:nvPr/>
          </p:nvSpPr>
          <p:spPr>
            <a:xfrm>
              <a:off x="7996990" y="5298559"/>
              <a:ext cx="12330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Skip-gram</a:t>
              </a:r>
              <a:endParaRPr kumimoji="1" lang="zh-CN" altLang="en-US" dirty="0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E329F83A-E2E5-7849-A904-9CF8F921ADD2}"/>
                </a:ext>
              </a:extLst>
            </p:cNvPr>
            <p:cNvSpPr txBox="1"/>
            <p:nvPr/>
          </p:nvSpPr>
          <p:spPr>
            <a:xfrm>
              <a:off x="2362404" y="1756312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自然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9F0830B0-E131-8C4F-8D6B-01490B6557E2}"/>
                </a:ext>
              </a:extLst>
            </p:cNvPr>
            <p:cNvSpPr txBox="1"/>
            <p:nvPr/>
          </p:nvSpPr>
          <p:spPr>
            <a:xfrm>
              <a:off x="2362404" y="2538092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语言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5D6D1E6E-5551-D04A-A4E4-1708F52FBB22}"/>
                </a:ext>
              </a:extLst>
            </p:cNvPr>
            <p:cNvSpPr txBox="1"/>
            <p:nvPr/>
          </p:nvSpPr>
          <p:spPr>
            <a:xfrm>
              <a:off x="2389346" y="4081825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包含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182F15AF-FB6C-BC41-BCA5-58CE13AF8662}"/>
                </a:ext>
              </a:extLst>
            </p:cNvPr>
            <p:cNvSpPr txBox="1"/>
            <p:nvPr/>
          </p:nvSpPr>
          <p:spPr>
            <a:xfrm>
              <a:off x="2389346" y="4863605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很多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2D3EC0E4-C94A-1040-9E3E-06A021388EE8}"/>
                </a:ext>
              </a:extLst>
            </p:cNvPr>
            <p:cNvSpPr txBox="1"/>
            <p:nvPr/>
          </p:nvSpPr>
          <p:spPr>
            <a:xfrm>
              <a:off x="5442512" y="3886723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处理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73B76EF8-B25C-F14C-A37C-E02C736D9D12}"/>
                </a:ext>
              </a:extLst>
            </p:cNvPr>
            <p:cNvSpPr txBox="1"/>
            <p:nvPr/>
          </p:nvSpPr>
          <p:spPr>
            <a:xfrm>
              <a:off x="7111040" y="3878149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处理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3D81C57D-799D-6947-9E93-244D0B402FAB}"/>
                </a:ext>
              </a:extLst>
            </p:cNvPr>
            <p:cNvSpPr txBox="1"/>
            <p:nvPr/>
          </p:nvSpPr>
          <p:spPr>
            <a:xfrm>
              <a:off x="10122568" y="1721655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自然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15E9147A-112D-2E44-A78B-04A5552E9146}"/>
                </a:ext>
              </a:extLst>
            </p:cNvPr>
            <p:cNvSpPr txBox="1"/>
            <p:nvPr/>
          </p:nvSpPr>
          <p:spPr>
            <a:xfrm>
              <a:off x="10122568" y="2503435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语言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99FAC84A-5D2C-3949-84C1-CB3FB0C44DB0}"/>
                </a:ext>
              </a:extLst>
            </p:cNvPr>
            <p:cNvSpPr txBox="1"/>
            <p:nvPr/>
          </p:nvSpPr>
          <p:spPr>
            <a:xfrm>
              <a:off x="10149510" y="4047168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包含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FFC9DE00-0252-1443-A963-D889510F1F1E}"/>
                </a:ext>
              </a:extLst>
            </p:cNvPr>
            <p:cNvSpPr txBox="1"/>
            <p:nvPr/>
          </p:nvSpPr>
          <p:spPr>
            <a:xfrm>
              <a:off x="10149510" y="4828948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很多</a:t>
              </a: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5D843320-7C04-A344-B551-474F208AB892}"/>
              </a:ext>
            </a:extLst>
          </p:cNvPr>
          <p:cNvSpPr txBox="1"/>
          <p:nvPr/>
        </p:nvSpPr>
        <p:spPr>
          <a:xfrm>
            <a:off x="925287" y="1418540"/>
            <a:ext cx="66670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输入：自然 语言 处理 包含 很多 任务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C236920-671E-2241-B96E-F94DB403EC9B}"/>
              </a:ext>
            </a:extLst>
          </p:cNvPr>
          <p:cNvSpPr txBox="1"/>
          <p:nvPr/>
        </p:nvSpPr>
        <p:spPr>
          <a:xfrm>
            <a:off x="925287" y="1830988"/>
            <a:ext cx="66670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Window</a:t>
            </a:r>
            <a:r>
              <a:rPr kumimoji="1" lang="zh-CN" alt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size=5</a:t>
            </a:r>
            <a:endParaRPr kumimoji="1" lang="zh-CN" altLang="en-US" sz="28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13457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976</TotalTime>
  <Words>871</Words>
  <Application>Microsoft Macintosh PowerPoint</Application>
  <PresentationFormat>宽屏</PresentationFormat>
  <Paragraphs>245</Paragraphs>
  <Slides>15</Slides>
  <Notes>0</Notes>
  <HiddenSlides>2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等线</vt:lpstr>
      <vt:lpstr>宋体</vt:lpstr>
      <vt:lpstr>Microsoft YaHei</vt:lpstr>
      <vt:lpstr>Arial</vt:lpstr>
      <vt:lpstr>Office 主题​​</vt:lpstr>
      <vt:lpstr>Word2Vec模型原理和实现方法</vt:lpstr>
      <vt:lpstr>目录</vt:lpstr>
      <vt:lpstr>Word2Vec模型流程图</vt:lpstr>
      <vt:lpstr>模型可调参数列表</vt:lpstr>
      <vt:lpstr>Word2Vec的概念</vt:lpstr>
      <vt:lpstr>Word2Vec的作用</vt:lpstr>
      <vt:lpstr>Word2Vec模型</vt:lpstr>
      <vt:lpstr>Word2Vec 模型</vt:lpstr>
      <vt:lpstr>Word2Vec的实现方法</vt:lpstr>
      <vt:lpstr>直接建模的问题——以Skip-gram为例</vt:lpstr>
      <vt:lpstr>对输入的处理——以Skip-gram为例</vt:lpstr>
      <vt:lpstr>负采样模型的引入——以Skip-gram为例</vt:lpstr>
      <vt:lpstr>负采样模型的引入——以Skip-gram为例</vt:lpstr>
      <vt:lpstr>实验源代码、数据和注意事项</vt:lpstr>
      <vt:lpstr>感谢聆听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周 玲</dc:creator>
  <cp:lastModifiedBy>周 玲</cp:lastModifiedBy>
  <cp:revision>36</cp:revision>
  <dcterms:created xsi:type="dcterms:W3CDTF">2020-05-02T04:53:24Z</dcterms:created>
  <dcterms:modified xsi:type="dcterms:W3CDTF">2020-05-14T04:39:18Z</dcterms:modified>
</cp:coreProperties>
</file>

<file path=docProps/thumbnail.jpeg>
</file>